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charts/chart1.xml" ContentType="application/vnd.openxmlformats-officedocument.drawingml.chart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601200" cy="594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20000"/>
            </a:schemeClr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5E5"/>
          </a:solidFill>
        </a:fill>
      </a:tcStyle>
    </a:wholeTbl>
    <a:band2H>
      <a:tcTxStyle b="def" i="def"/>
      <a:tcStyle>
        <a:tcBdr/>
        <a:fill>
          <a:solidFill>
            <a:srgbClr val="E9EBF2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8CB"/>
          </a:solidFill>
        </a:fill>
      </a:tcStyle>
    </a:wholeTbl>
    <a:band2H>
      <a:tcTxStyle b="def" i="def"/>
      <a:tcStyle>
        <a:tcBdr/>
        <a:fill>
          <a:solidFill>
            <a:srgbClr val="FAECE7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7D8"/>
          </a:solidFill>
        </a:fill>
      </a:tcStyle>
    </a:wholeTbl>
    <a:band2H>
      <a:tcTxStyle b="def" i="def"/>
      <a:tcStyle>
        <a:tcBdr/>
        <a:fill>
          <a:solidFill>
            <a:srgbClr val="EBECED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800" u="none">
                <a:solidFill>
                  <a:srgbClr val="595959"/>
                </a:solidFill>
                <a:latin typeface="Poppins"/>
              </a:defRPr>
            </a:pPr>
            <a:r>
              <a:rPr b="1" i="0" strike="noStrike" sz="1800" u="none">
                <a:solidFill>
                  <a:srgbClr val="595959"/>
                </a:solidFill>
                <a:latin typeface="Poppins"/>
              </a:rPr>
              <a:t>Tutor Tenure</a:t>
            </a:r>
          </a:p>
        </c:rich>
      </c:tx>
      <c:layout>
        <c:manualLayout>
          <c:xMode val="edge"/>
          <c:yMode val="edge"/>
          <c:x val="0.342002"/>
          <c:y val="0"/>
          <c:w val="0.315997"/>
          <c:h val="0.13816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2104"/>
          <c:y val="0.13816"/>
          <c:w val="0.87396"/>
          <c:h val="0.703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Tutors</c:v>
                </c:pt>
              </c:strCache>
            </c:strRef>
          </c:tx>
          <c:spPr>
            <a:solidFill>
              <a:srgbClr val="CE3A4C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Palatino Linotype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Sheet1!$B$1:$K$1</c:f>
              <c:strCache>
                <c:ptCount val="10"/>
                <c:pt idx="0">
                  <c:v>1-2</c:v>
                </c:pt>
                <c:pt idx="1">
                  <c:v>3-4</c:v>
                </c:pt>
                <c:pt idx="2">
                  <c:v>5-6</c:v>
                </c:pt>
                <c:pt idx="3">
                  <c:v>7-8</c:v>
                </c:pt>
                <c:pt idx="4">
                  <c:v>9-10</c:v>
                </c:pt>
                <c:pt idx="5">
                  <c:v>11-12</c:v>
                </c:pt>
                <c:pt idx="6">
                  <c:v>13-14</c:v>
                </c:pt>
                <c:pt idx="7">
                  <c:v>15-16</c:v>
                </c:pt>
                <c:pt idx="8">
                  <c:v>17-18</c:v>
                </c:pt>
                <c:pt idx="9">
                  <c:v>19-20</c:v>
                </c:pt>
              </c:strCache>
            </c:strRef>
          </c:cat>
          <c:val>
            <c:numRef>
              <c:f>Sheet1!$B$2:$K$2</c:f>
              <c:numCache>
                <c:ptCount val="10"/>
                <c:pt idx="0">
                  <c:v>13.000000</c:v>
                </c:pt>
                <c:pt idx="1">
                  <c:v>11.000000</c:v>
                </c:pt>
                <c:pt idx="2">
                  <c:v>9.000000</c:v>
                </c:pt>
                <c:pt idx="3">
                  <c:v>1.000000</c:v>
                </c:pt>
                <c:pt idx="4">
                  <c:v>2.000000</c:v>
                </c:pt>
                <c:pt idx="5">
                  <c:v>0.000000</c:v>
                </c:pt>
                <c:pt idx="6">
                  <c:v>4.000000</c:v>
                </c:pt>
                <c:pt idx="7">
                  <c:v>1.000000</c:v>
                </c:pt>
                <c:pt idx="8">
                  <c:v>1.000000</c:v>
                </c:pt>
                <c:pt idx="9">
                  <c:v>1.000000</c:v>
                </c:pt>
              </c:numCache>
            </c:numRef>
          </c:val>
        </c:ser>
        <c:gapWidth val="219"/>
        <c:overlap val="-27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1" i="0" strike="noStrike" sz="1200" u="none">
                    <a:solidFill>
                      <a:srgbClr val="595959"/>
                    </a:solidFill>
                    <a:latin typeface="Poppins"/>
                  </a:defRPr>
                </a:pPr>
                <a:r>
                  <a:rPr b="1" i="0" strike="noStrike" sz="1200" u="none">
                    <a:solidFill>
                      <a:srgbClr val="595959"/>
                    </a:solidFill>
                    <a:latin typeface="Poppins"/>
                  </a:rPr>
                  <a:t>Years at PrepMatters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595959"/>
                </a:solidFill>
                <a:latin typeface="Palatino Linotype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1" i="0" strike="noStrike" sz="1200" u="none">
                    <a:solidFill>
                      <a:srgbClr val="595959"/>
                    </a:solidFill>
                    <a:latin typeface="Poppins"/>
                  </a:defRPr>
                </a:pPr>
                <a:r>
                  <a:rPr b="1" i="0" strike="noStrike" sz="1200" u="none">
                    <a:solidFill>
                      <a:srgbClr val="595959"/>
                    </a:solidFill>
                    <a:latin typeface="Poppins"/>
                  </a:rPr>
                  <a:t>Tutors</a:t>
                </a:r>
              </a:p>
            </c:rich>
          </c:tx>
          <c:layout/>
          <c:overlay val="1"/>
        </c:title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595959"/>
                </a:solidFill>
                <a:latin typeface="Palatino Linotype"/>
              </a:defRPr>
            </a:pPr>
          </a:p>
        </c:txPr>
        <c:crossAx val="2094734552"/>
        <c:crosses val="autoZero"/>
        <c:crossBetween val="between"/>
        <c:majorUnit val="3.5"/>
        <c:minorUnit val="1.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xfrm>
            <a:off x="479425" y="0"/>
            <a:ext cx="8642350" cy="13874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xfrm>
            <a:off x="479425" y="1387475"/>
            <a:ext cx="8642350" cy="3921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xfrm>
            <a:off x="8970963" y="5508625"/>
            <a:ext cx="330161" cy="313393"/>
          </a:xfrm>
          <a:prstGeom prst="rect">
            <a:avLst/>
          </a:prstGeom>
        </p:spPr>
        <p:txBody>
          <a:bodyPr anchor="t"/>
          <a:lstStyle>
            <a:lvl1pPr algn="l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xfrm>
            <a:off x="6960869" y="238019"/>
            <a:ext cx="2160271" cy="50713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106" name="Shape 106"/>
          <p:cNvSpPr/>
          <p:nvPr>
            <p:ph type="body" idx="1"/>
          </p:nvPr>
        </p:nvSpPr>
        <p:spPr>
          <a:xfrm>
            <a:off x="480059" y="238019"/>
            <a:ext cx="6320792" cy="50713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xfrm>
            <a:off x="8970963" y="5508625"/>
            <a:ext cx="330161" cy="313393"/>
          </a:xfrm>
          <a:prstGeom prst="rect">
            <a:avLst/>
          </a:prstGeom>
        </p:spPr>
        <p:txBody>
          <a:bodyPr anchor="t"/>
          <a:lstStyle>
            <a:lvl1pPr algn="l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solidFill>
          <a:srgbClr val="ED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-1" y="5722842"/>
            <a:ext cx="9623147" cy="240738"/>
          </a:xfrm>
          <a:prstGeom prst="rect">
            <a:avLst/>
          </a:prstGeom>
          <a:solidFill>
            <a:srgbClr val="03969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" name="Shape 19"/>
          <p:cNvSpPr/>
          <p:nvPr/>
        </p:nvSpPr>
        <p:spPr>
          <a:xfrm>
            <a:off x="3387676" y="5674428"/>
            <a:ext cx="2784476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2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www.prepmatters.com</a:t>
            </a:r>
          </a:p>
        </p:txBody>
      </p:sp>
      <p:pic>
        <p:nvPicPr>
          <p:cNvPr id="20" name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315" y="1"/>
            <a:ext cx="9623146" cy="658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59004" y="43081"/>
            <a:ext cx="1704830" cy="582067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-7316" y="658369"/>
            <a:ext cx="9608517" cy="118635"/>
          </a:xfrm>
          <a:prstGeom prst="rect">
            <a:avLst/>
          </a:prstGeom>
          <a:solidFill>
            <a:srgbClr val="03969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4721225" y="3400424"/>
            <a:ext cx="88900" cy="74616"/>
          </a:xfrm>
          <a:prstGeom prst="ellipse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" name="Shape 31"/>
          <p:cNvSpPr/>
          <p:nvPr/>
        </p:nvSpPr>
        <p:spPr>
          <a:xfrm>
            <a:off x="4930775" y="3400424"/>
            <a:ext cx="88900" cy="74616"/>
          </a:xfrm>
          <a:prstGeom prst="ellipse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" name="Shape 32"/>
          <p:cNvSpPr/>
          <p:nvPr/>
        </p:nvSpPr>
        <p:spPr>
          <a:xfrm>
            <a:off x="4511675" y="3400424"/>
            <a:ext cx="88900" cy="74616"/>
          </a:xfrm>
          <a:prstGeom prst="ellipse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" name="Shape 33"/>
          <p:cNvSpPr/>
          <p:nvPr>
            <p:ph type="title"/>
          </p:nvPr>
        </p:nvSpPr>
        <p:spPr>
          <a:xfrm>
            <a:off x="758428" y="1188719"/>
            <a:ext cx="8161021" cy="21710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lnSpc>
                <a:spcPct val="100000"/>
              </a:lnSpc>
              <a:defRPr sz="48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4" name="Shape 34"/>
          <p:cNvSpPr/>
          <p:nvPr>
            <p:ph type="body" sz="quarter" idx="1"/>
          </p:nvPr>
        </p:nvSpPr>
        <p:spPr>
          <a:xfrm>
            <a:off x="758428" y="3526261"/>
            <a:ext cx="8161021" cy="9809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xfrm>
            <a:off x="8970963" y="5508625"/>
            <a:ext cx="330161" cy="313393"/>
          </a:xfrm>
          <a:prstGeom prst="rect">
            <a:avLst/>
          </a:prstGeom>
        </p:spPr>
        <p:txBody>
          <a:bodyPr anchor="t"/>
          <a:lstStyle>
            <a:lvl1pPr algn="l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xfrm>
            <a:off x="479425" y="0"/>
            <a:ext cx="8642350" cy="13874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43" name="Shape 43"/>
          <p:cNvSpPr/>
          <p:nvPr>
            <p:ph type="body" sz="half" idx="1"/>
          </p:nvPr>
        </p:nvSpPr>
        <p:spPr>
          <a:xfrm>
            <a:off x="4880609" y="1386841"/>
            <a:ext cx="4240531" cy="3922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xfrm>
            <a:off x="8970963" y="5508625"/>
            <a:ext cx="330161" cy="313393"/>
          </a:xfrm>
          <a:prstGeom prst="rect">
            <a:avLst/>
          </a:prstGeom>
        </p:spPr>
        <p:txBody>
          <a:bodyPr anchor="t"/>
          <a:lstStyle>
            <a:lvl1pPr algn="l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xfrm>
            <a:off x="479425" y="0"/>
            <a:ext cx="8642350" cy="13874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480059" y="1386839"/>
            <a:ext cx="4242198" cy="5283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rmAutofit fontScale="100000" lnSpcReduction="0"/>
          </a:bodyPr>
          <a:lstStyle>
            <a:lvl1pPr marL="0" indent="0" algn="ctr">
              <a:buSzTx/>
              <a:buFontTx/>
              <a:buNone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53" name="Shape 53"/>
          <p:cNvSpPr/>
          <p:nvPr>
            <p:ph type="body" sz="quarter" idx="13"/>
          </p:nvPr>
        </p:nvSpPr>
        <p:spPr>
          <a:xfrm>
            <a:off x="4880609" y="1386839"/>
            <a:ext cx="4243865" cy="52832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 algn="ctr">
              <a:buSzTx/>
              <a:buFontTx/>
              <a:buNone/>
            </a:pP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xfrm>
            <a:off x="8970963" y="5508625"/>
            <a:ext cx="330161" cy="313393"/>
          </a:xfrm>
          <a:prstGeom prst="rect">
            <a:avLst/>
          </a:prstGeom>
        </p:spPr>
        <p:txBody>
          <a:bodyPr anchor="t"/>
          <a:lstStyle>
            <a:lvl1pPr algn="l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479425" y="0"/>
            <a:ext cx="8642350" cy="13874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xfrm>
            <a:off x="8970963" y="5508625"/>
            <a:ext cx="330161" cy="313393"/>
          </a:xfrm>
          <a:prstGeom prst="rect">
            <a:avLst/>
          </a:prstGeom>
        </p:spPr>
        <p:txBody>
          <a:bodyPr anchor="t"/>
          <a:lstStyle>
            <a:lvl1pPr algn="l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sldNum" sz="quarter" idx="2"/>
          </p:nvPr>
        </p:nvSpPr>
        <p:spPr>
          <a:xfrm>
            <a:off x="8970963" y="5508625"/>
            <a:ext cx="330161" cy="313393"/>
          </a:xfrm>
          <a:prstGeom prst="rect">
            <a:avLst/>
          </a:prstGeom>
        </p:spPr>
        <p:txBody>
          <a:bodyPr anchor="t"/>
          <a:lstStyle>
            <a:lvl1pPr algn="l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xfrm>
            <a:off x="6202441" y="231140"/>
            <a:ext cx="3158731" cy="1816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lnSpc>
                <a:spcPct val="100000"/>
              </a:lnSpc>
              <a:defRPr sz="2800">
                <a:effectLst>
                  <a:outerShdw sx="100000" sy="100000" kx="0" ky="0" algn="b" rotWithShape="0" blurRad="50800" dist="25400" dir="540000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xfrm>
            <a:off x="755093" y="236644"/>
            <a:ext cx="5245658" cy="50726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8" name="Shape 78"/>
          <p:cNvSpPr/>
          <p:nvPr>
            <p:ph type="body" sz="quarter" idx="13"/>
          </p:nvPr>
        </p:nvSpPr>
        <p:spPr>
          <a:xfrm>
            <a:off x="6202441" y="2113281"/>
            <a:ext cx="3158730" cy="319606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>
              <a:lnSpc>
                <a:spcPct val="125000"/>
              </a:lnSpc>
              <a:spcBef>
                <a:spcPts val="300"/>
              </a:spcBef>
              <a:buSzTx/>
              <a:buFontTx/>
              <a:buNone/>
              <a:defRPr sz="1600"/>
            </a:pPr>
          </a:p>
        </p:txBody>
      </p:sp>
      <p:sp>
        <p:nvSpPr>
          <p:cNvPr id="79" name="Shape 79"/>
          <p:cNvSpPr/>
          <p:nvPr>
            <p:ph type="sldNum" sz="quarter" idx="2"/>
          </p:nvPr>
        </p:nvSpPr>
        <p:spPr>
          <a:xfrm>
            <a:off x="8970963" y="5508625"/>
            <a:ext cx="330161" cy="313393"/>
          </a:xfrm>
          <a:prstGeom prst="rect">
            <a:avLst/>
          </a:prstGeom>
        </p:spPr>
        <p:txBody>
          <a:bodyPr anchor="t"/>
          <a:lstStyle>
            <a:lvl1pPr algn="l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xfrm>
            <a:off x="1763554" y="198120"/>
            <a:ext cx="5997416" cy="7759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lnSpc>
                <a:spcPct val="100000"/>
              </a:lnSpc>
              <a:defRPr sz="28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87" name="Shape 87"/>
          <p:cNvSpPr/>
          <p:nvPr>
            <p:ph type="pic" idx="13"/>
          </p:nvPr>
        </p:nvSpPr>
        <p:spPr>
          <a:xfrm>
            <a:off x="1583532" y="990600"/>
            <a:ext cx="6357461" cy="3935572"/>
          </a:xfrm>
          <a:prstGeom prst="rect">
            <a:avLst/>
          </a:prstGeom>
          <a:ln w="76200">
            <a:solidFill>
              <a:srgbClr val="FFFFFF"/>
            </a:solidFill>
            <a:round/>
          </a:ln>
          <a:effectLst>
            <a:outerShdw sx="100000" sy="100000" kx="0" ky="0" algn="b" rotWithShape="0" blurRad="88900" dist="50800" dir="540000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pPr/>
          </a:p>
        </p:txBody>
      </p:sp>
      <p:sp>
        <p:nvSpPr>
          <p:cNvPr id="88" name="Shape 88"/>
          <p:cNvSpPr/>
          <p:nvPr>
            <p:ph type="body" sz="quarter" idx="1"/>
          </p:nvPr>
        </p:nvSpPr>
        <p:spPr>
          <a:xfrm>
            <a:off x="1763554" y="5035550"/>
            <a:ext cx="599741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marL="0" indent="0" algn="ctr">
              <a:spcBef>
                <a:spcPts val="300"/>
              </a:spcBef>
              <a:buSzTx/>
              <a:buFontTx/>
              <a:buNone/>
              <a:defRPr sz="16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89" name="Shape 89"/>
          <p:cNvSpPr/>
          <p:nvPr>
            <p:ph type="sldNum" sz="quarter" idx="2"/>
          </p:nvPr>
        </p:nvSpPr>
        <p:spPr>
          <a:xfrm>
            <a:off x="8970963" y="5508625"/>
            <a:ext cx="330161" cy="313393"/>
          </a:xfrm>
          <a:prstGeom prst="rect">
            <a:avLst/>
          </a:prstGeom>
        </p:spPr>
        <p:txBody>
          <a:bodyPr anchor="t"/>
          <a:lstStyle>
            <a:lvl1pPr algn="l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D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80060" y="-1"/>
            <a:ext cx="8641081" cy="12286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/>
          <a:lstStyle/>
          <a:p>
            <a:pPr/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80060" y="1386840"/>
            <a:ext cx="8641081" cy="4556761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4640580" y="5350086"/>
            <a:ext cx="2240280" cy="3175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ln>
            <a:noFill/>
          </a:ln>
          <a:solidFill>
            <a:srgbClr val="2F5897"/>
          </a:solidFill>
          <a:effectLst>
            <a:outerShdw sx="100000" sy="100000" kx="0" ky="0" algn="b" rotWithShape="0" blurRad="63500" dist="38100" dir="540000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1pPr>
      <a:lvl2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ln>
            <a:noFill/>
          </a:ln>
          <a:solidFill>
            <a:srgbClr val="2F5897"/>
          </a:solidFill>
          <a:effectLst>
            <a:outerShdw sx="100000" sy="100000" kx="0" ky="0" algn="b" rotWithShape="0" blurRad="63500" dist="38100" dir="540000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2pPr>
      <a:lvl3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ln>
            <a:noFill/>
          </a:ln>
          <a:solidFill>
            <a:srgbClr val="2F5897"/>
          </a:solidFill>
          <a:effectLst>
            <a:outerShdw sx="100000" sy="100000" kx="0" ky="0" algn="b" rotWithShape="0" blurRad="63500" dist="38100" dir="540000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3pPr>
      <a:lvl4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ln>
            <a:noFill/>
          </a:ln>
          <a:solidFill>
            <a:srgbClr val="2F5897"/>
          </a:solidFill>
          <a:effectLst>
            <a:outerShdw sx="100000" sy="100000" kx="0" ky="0" algn="b" rotWithShape="0" blurRad="63500" dist="38100" dir="540000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4pPr>
      <a:lvl5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ln>
            <a:noFill/>
          </a:ln>
          <a:solidFill>
            <a:srgbClr val="2F5897"/>
          </a:solidFill>
          <a:effectLst>
            <a:outerShdw sx="100000" sy="100000" kx="0" ky="0" algn="b" rotWithShape="0" blurRad="63500" dist="38100" dir="540000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5pPr>
      <a:lvl6pPr marL="0" marR="0" indent="45720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ln>
            <a:noFill/>
          </a:ln>
          <a:solidFill>
            <a:srgbClr val="2F5897"/>
          </a:solidFill>
          <a:effectLst>
            <a:outerShdw sx="100000" sy="100000" kx="0" ky="0" algn="b" rotWithShape="0" blurRad="63500" dist="38100" dir="540000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6pPr>
      <a:lvl7pPr marL="0" marR="0" indent="91440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ln>
            <a:noFill/>
          </a:ln>
          <a:solidFill>
            <a:srgbClr val="2F5897"/>
          </a:solidFill>
          <a:effectLst>
            <a:outerShdw sx="100000" sy="100000" kx="0" ky="0" algn="b" rotWithShape="0" blurRad="63500" dist="38100" dir="540000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7pPr>
      <a:lvl8pPr marL="0" marR="0" indent="137160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ln>
            <a:noFill/>
          </a:ln>
          <a:solidFill>
            <a:srgbClr val="2F5897"/>
          </a:solidFill>
          <a:effectLst>
            <a:outerShdw sx="100000" sy="100000" kx="0" ky="0" algn="b" rotWithShape="0" blurRad="63500" dist="38100" dir="540000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8pPr>
      <a:lvl9pPr marL="0" marR="0" indent="182880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ln>
            <a:noFill/>
          </a:ln>
          <a:solidFill>
            <a:srgbClr val="2F5897"/>
          </a:solidFill>
          <a:effectLst>
            <a:outerShdw sx="100000" sy="100000" kx="0" ky="0" algn="b" rotWithShape="0" blurRad="63500" dist="38100" dir="540000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7F7F7F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885825" marR="0" indent="-42862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b="0" baseline="0" cap="none" i="0" spc="0" strike="noStrike" sz="2400" u="none">
          <a:ln>
            <a:noFill/>
          </a:ln>
          <a:solidFill>
            <a:srgbClr val="7F7F7F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573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7F7F7F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145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b="0" baseline="0" cap="none" i="0" spc="0" strike="noStrike" sz="2400" u="none">
          <a:ln>
            <a:noFill/>
          </a:ln>
          <a:solidFill>
            <a:srgbClr val="7F7F7F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717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7F7F7F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28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b="0" baseline="0" cap="none" i="0" spc="0" strike="noStrike" sz="2400" u="none">
          <a:ln>
            <a:noFill/>
          </a:ln>
          <a:solidFill>
            <a:srgbClr val="7F7F7F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861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7F7F7F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433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b="0" baseline="0" cap="none" i="0" spc="0" strike="noStrike" sz="2400" u="none">
          <a:ln>
            <a:noFill/>
          </a:ln>
          <a:solidFill>
            <a:srgbClr val="7F7F7F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40005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7F7F7F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.gif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1547812" y="2172244"/>
            <a:ext cx="6505576" cy="1172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400">
                <a:solidFill>
                  <a:srgbClr val="C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The Career Tutor</a:t>
            </a:r>
            <a:endParaRPr sz="2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defRPr b="1" sz="300">
                <a:solidFill>
                  <a:srgbClr val="632523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 algn="ctr">
              <a:defRPr b="1" i="1" sz="2800">
                <a:solidFill>
                  <a:srgbClr val="4E4D4D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Hiring &amp; Retaining Top Talent</a:t>
            </a:r>
          </a:p>
        </p:txBody>
      </p:sp>
      <p:sp>
        <p:nvSpPr>
          <p:cNvPr id="117" name="Shape 117"/>
          <p:cNvSpPr/>
          <p:nvPr/>
        </p:nvSpPr>
        <p:spPr>
          <a:xfrm>
            <a:off x="3841043" y="4807415"/>
            <a:ext cx="2154950" cy="51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>
                <a:solidFill>
                  <a:srgbClr val="C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Aaron Golumbfskie</a:t>
            </a:r>
          </a:p>
          <a:p>
            <a:pPr algn="ctr"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Education Director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59960" y="147857"/>
            <a:ext cx="9451300" cy="388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020" tIns="42020" rIns="42020" bIns="42020" anchor="ctr">
            <a:spAutoFit/>
          </a:bodyPr>
          <a:lstStyle>
            <a:lvl1pPr>
              <a:defRPr b="1" i="1" sz="200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Compensation &amp; Advancement</a:t>
            </a:r>
          </a:p>
        </p:txBody>
      </p:sp>
      <p:sp>
        <p:nvSpPr>
          <p:cNvPr id="271" name="Shape 271"/>
          <p:cNvSpPr/>
          <p:nvPr/>
        </p:nvSpPr>
        <p:spPr>
          <a:xfrm>
            <a:off x="2023260" y="1417085"/>
            <a:ext cx="241951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Cumulative tutoring hours</a:t>
            </a:r>
          </a:p>
        </p:txBody>
      </p:sp>
      <p:sp>
        <p:nvSpPr>
          <p:cNvPr id="272" name="Shape 272"/>
          <p:cNvSpPr/>
          <p:nvPr/>
        </p:nvSpPr>
        <p:spPr>
          <a:xfrm>
            <a:off x="1887210" y="1555537"/>
            <a:ext cx="6087447" cy="6201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7AD3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3" name="Shape 273"/>
          <p:cNvSpPr/>
          <p:nvPr/>
        </p:nvSpPr>
        <p:spPr>
          <a:xfrm>
            <a:off x="1914230" y="1732724"/>
            <a:ext cx="40079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250</a:t>
            </a:r>
          </a:p>
        </p:txBody>
      </p:sp>
      <p:sp>
        <p:nvSpPr>
          <p:cNvPr id="274" name="Shape 274"/>
          <p:cNvSpPr/>
          <p:nvPr/>
        </p:nvSpPr>
        <p:spPr>
          <a:xfrm>
            <a:off x="2353428" y="1732724"/>
            <a:ext cx="400792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500</a:t>
            </a:r>
          </a:p>
        </p:txBody>
      </p:sp>
      <p:sp>
        <p:nvSpPr>
          <p:cNvPr id="275" name="Shape 275"/>
          <p:cNvSpPr/>
          <p:nvPr/>
        </p:nvSpPr>
        <p:spPr>
          <a:xfrm>
            <a:off x="2874141" y="1732724"/>
            <a:ext cx="49967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1000</a:t>
            </a:r>
          </a:p>
        </p:txBody>
      </p:sp>
      <p:sp>
        <p:nvSpPr>
          <p:cNvPr id="276" name="Shape 276"/>
          <p:cNvSpPr/>
          <p:nvPr/>
        </p:nvSpPr>
        <p:spPr>
          <a:xfrm>
            <a:off x="3726342" y="1732724"/>
            <a:ext cx="49967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2000</a:t>
            </a:r>
          </a:p>
        </p:txBody>
      </p:sp>
      <p:sp>
        <p:nvSpPr>
          <p:cNvPr id="277" name="Shape 277"/>
          <p:cNvSpPr/>
          <p:nvPr/>
        </p:nvSpPr>
        <p:spPr>
          <a:xfrm>
            <a:off x="4730197" y="1732724"/>
            <a:ext cx="49967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3500</a:t>
            </a:r>
          </a:p>
        </p:txBody>
      </p:sp>
      <p:sp>
        <p:nvSpPr>
          <p:cNvPr id="278" name="Shape 278"/>
          <p:cNvSpPr/>
          <p:nvPr/>
        </p:nvSpPr>
        <p:spPr>
          <a:xfrm>
            <a:off x="5824254" y="1732724"/>
            <a:ext cx="49967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5000</a:t>
            </a:r>
          </a:p>
        </p:txBody>
      </p:sp>
      <p:sp>
        <p:nvSpPr>
          <p:cNvPr id="279" name="Shape 279"/>
          <p:cNvSpPr/>
          <p:nvPr/>
        </p:nvSpPr>
        <p:spPr>
          <a:xfrm>
            <a:off x="7005709" y="1732724"/>
            <a:ext cx="71211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n+1500</a:t>
            </a:r>
          </a:p>
        </p:txBody>
      </p:sp>
      <p:sp>
        <p:nvSpPr>
          <p:cNvPr id="280" name="Shape 280"/>
          <p:cNvSpPr/>
          <p:nvPr/>
        </p:nvSpPr>
        <p:spPr>
          <a:xfrm>
            <a:off x="1887210" y="1438520"/>
            <a:ext cx="1" cy="791162"/>
          </a:xfrm>
          <a:prstGeom prst="line">
            <a:avLst/>
          </a:prstGeom>
          <a:ln w="28575">
            <a:solidFill>
              <a:srgbClr val="4E4D4D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81" name="Shape 281"/>
          <p:cNvSpPr/>
          <p:nvPr/>
        </p:nvSpPr>
        <p:spPr>
          <a:xfrm>
            <a:off x="802852" y="1406575"/>
            <a:ext cx="804427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Starting</a:t>
            </a:r>
          </a:p>
        </p:txBody>
      </p:sp>
      <p:sp>
        <p:nvSpPr>
          <p:cNvPr id="282" name="Shape 282"/>
          <p:cNvSpPr/>
          <p:nvPr/>
        </p:nvSpPr>
        <p:spPr>
          <a:xfrm>
            <a:off x="802852" y="1727844"/>
            <a:ext cx="84987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97AD3B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$35-$60</a:t>
            </a:r>
          </a:p>
        </p:txBody>
      </p:sp>
      <p:sp>
        <p:nvSpPr>
          <p:cNvPr id="283" name="Shape 283"/>
          <p:cNvSpPr/>
          <p:nvPr/>
        </p:nvSpPr>
        <p:spPr>
          <a:xfrm>
            <a:off x="2023261" y="2060404"/>
            <a:ext cx="426031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Performance/compensation review milestones</a:t>
            </a:r>
          </a:p>
        </p:txBody>
      </p:sp>
      <p:sp>
        <p:nvSpPr>
          <p:cNvPr id="284" name="Shape 284"/>
          <p:cNvSpPr/>
          <p:nvPr/>
        </p:nvSpPr>
        <p:spPr>
          <a:xfrm>
            <a:off x="220018" y="944756"/>
            <a:ext cx="314152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Hourly wages &amp; summer bonus</a:t>
            </a:r>
          </a:p>
        </p:txBody>
      </p:sp>
      <p:sp>
        <p:nvSpPr>
          <p:cNvPr id="285" name="Shape 285"/>
          <p:cNvSpPr/>
          <p:nvPr/>
        </p:nvSpPr>
        <p:spPr>
          <a:xfrm>
            <a:off x="436881" y="2340148"/>
            <a:ext cx="7517896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Raise &amp; bonus = </a:t>
            </a:r>
            <a:r>
              <a:rPr sz="3200">
                <a:latin typeface="Gabriola"/>
                <a:ea typeface="Gabriola"/>
                <a:cs typeface="Gabriola"/>
                <a:sym typeface="Gabriola"/>
              </a:rPr>
              <a:t>f (</a:t>
            </a:r>
            <a:r>
              <a:t>hours worked, direct referrals, “stickiness”, ops team survey</a:t>
            </a:r>
            <a:r>
              <a:rPr sz="3200">
                <a:latin typeface="Gabriola"/>
                <a:ea typeface="Gabriola"/>
                <a:cs typeface="Gabriola"/>
                <a:sym typeface="Gabriola"/>
              </a:rPr>
              <a:t>)</a:t>
            </a:r>
          </a:p>
        </p:txBody>
      </p:sp>
      <p:sp>
        <p:nvSpPr>
          <p:cNvPr id="286" name="Shape 286"/>
          <p:cNvSpPr/>
          <p:nvPr/>
        </p:nvSpPr>
        <p:spPr>
          <a:xfrm>
            <a:off x="298868" y="3417706"/>
            <a:ext cx="253133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Additional compensation</a:t>
            </a:r>
          </a:p>
        </p:txBody>
      </p:sp>
      <p:sp>
        <p:nvSpPr>
          <p:cNvPr id="287" name="Shape 287"/>
          <p:cNvSpPr/>
          <p:nvPr/>
        </p:nvSpPr>
        <p:spPr>
          <a:xfrm flipH="1">
            <a:off x="4295337" y="3255617"/>
            <a:ext cx="1" cy="2251804"/>
          </a:xfrm>
          <a:prstGeom prst="line">
            <a:avLst/>
          </a:prstGeom>
          <a:ln w="28575">
            <a:solidFill>
              <a:srgbClr val="4E4D4D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88" name="Shape 288"/>
          <p:cNvSpPr/>
          <p:nvPr/>
        </p:nvSpPr>
        <p:spPr>
          <a:xfrm>
            <a:off x="298868" y="3271387"/>
            <a:ext cx="8887173" cy="1"/>
          </a:xfrm>
          <a:prstGeom prst="line">
            <a:avLst/>
          </a:prstGeom>
          <a:ln w="28575">
            <a:solidFill>
              <a:srgbClr val="4E4D4D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89" name="Shape 289"/>
          <p:cNvSpPr/>
          <p:nvPr/>
        </p:nvSpPr>
        <p:spPr>
          <a:xfrm>
            <a:off x="4508877" y="3400830"/>
            <a:ext cx="153874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Rate increases</a:t>
            </a:r>
          </a:p>
        </p:txBody>
      </p:sp>
      <p:sp>
        <p:nvSpPr>
          <p:cNvPr id="290" name="Shape 290"/>
          <p:cNvSpPr/>
          <p:nvPr/>
        </p:nvSpPr>
        <p:spPr>
          <a:xfrm>
            <a:off x="415122" y="3787797"/>
            <a:ext cx="216004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Flexible spending account</a:t>
            </a:r>
          </a:p>
        </p:txBody>
      </p:sp>
      <p:sp>
        <p:nvSpPr>
          <p:cNvPr id="291" name="Shape 291"/>
          <p:cNvSpPr/>
          <p:nvPr/>
        </p:nvSpPr>
        <p:spPr>
          <a:xfrm>
            <a:off x="415121" y="4140722"/>
            <a:ext cx="1290054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Paid sick leave</a:t>
            </a:r>
          </a:p>
        </p:txBody>
      </p:sp>
      <p:sp>
        <p:nvSpPr>
          <p:cNvPr id="292" name="Shape 292"/>
          <p:cNvSpPr/>
          <p:nvPr/>
        </p:nvSpPr>
        <p:spPr>
          <a:xfrm>
            <a:off x="415121" y="4493648"/>
            <a:ext cx="2426654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401K employer matching 5% </a:t>
            </a:r>
          </a:p>
        </p:txBody>
      </p:sp>
      <p:sp>
        <p:nvSpPr>
          <p:cNvPr id="293" name="Shape 293"/>
          <p:cNvSpPr/>
          <p:nvPr/>
        </p:nvSpPr>
        <p:spPr>
          <a:xfrm>
            <a:off x="415122" y="4846575"/>
            <a:ext cx="2990265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Access to FSA and health, dental &amp;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vision insurance </a:t>
            </a:r>
            <a:r>
              <a:rPr b="1" i="1"/>
              <a:t>for part-time staff</a:t>
            </a:r>
          </a:p>
        </p:txBody>
      </p:sp>
      <p:sp>
        <p:nvSpPr>
          <p:cNvPr id="294" name="Shape 294"/>
          <p:cNvSpPr/>
          <p:nvPr/>
        </p:nvSpPr>
        <p:spPr>
          <a:xfrm>
            <a:off x="4510530" y="3773525"/>
            <a:ext cx="1259654" cy="506816"/>
          </a:xfrm>
          <a:prstGeom prst="rect">
            <a:avLst/>
          </a:prstGeom>
          <a:solidFill>
            <a:srgbClr val="97AD3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5" name="Shape 295"/>
          <p:cNvSpPr/>
          <p:nvPr/>
        </p:nvSpPr>
        <p:spPr>
          <a:xfrm>
            <a:off x="4732397" y="4000331"/>
            <a:ext cx="845727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$200/175</a:t>
            </a:r>
          </a:p>
        </p:txBody>
      </p:sp>
      <p:sp>
        <p:nvSpPr>
          <p:cNvPr id="296" name="Shape 296"/>
          <p:cNvSpPr/>
          <p:nvPr/>
        </p:nvSpPr>
        <p:spPr>
          <a:xfrm>
            <a:off x="4556268" y="3773830"/>
            <a:ext cx="117128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Professional</a:t>
            </a:r>
          </a:p>
        </p:txBody>
      </p:sp>
      <p:sp>
        <p:nvSpPr>
          <p:cNvPr id="297" name="Shape 297"/>
          <p:cNvSpPr/>
          <p:nvPr/>
        </p:nvSpPr>
        <p:spPr>
          <a:xfrm>
            <a:off x="6274344" y="3773525"/>
            <a:ext cx="1259654" cy="506816"/>
          </a:xfrm>
          <a:prstGeom prst="rect">
            <a:avLst/>
          </a:prstGeom>
          <a:solidFill>
            <a:srgbClr val="03969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8" name="Shape 298"/>
          <p:cNvSpPr/>
          <p:nvPr/>
        </p:nvSpPr>
        <p:spPr>
          <a:xfrm>
            <a:off x="6669237" y="4000331"/>
            <a:ext cx="49967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$250</a:t>
            </a:r>
          </a:p>
        </p:txBody>
      </p:sp>
      <p:sp>
        <p:nvSpPr>
          <p:cNvPr id="299" name="Shape 299"/>
          <p:cNvSpPr/>
          <p:nvPr/>
        </p:nvSpPr>
        <p:spPr>
          <a:xfrm>
            <a:off x="6598036" y="3773830"/>
            <a:ext cx="65742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Senior</a:t>
            </a:r>
          </a:p>
        </p:txBody>
      </p:sp>
      <p:sp>
        <p:nvSpPr>
          <p:cNvPr id="300" name="Shape 300"/>
          <p:cNvSpPr/>
          <p:nvPr/>
        </p:nvSpPr>
        <p:spPr>
          <a:xfrm>
            <a:off x="8027621" y="3765594"/>
            <a:ext cx="1259654" cy="506816"/>
          </a:xfrm>
          <a:prstGeom prst="rect">
            <a:avLst/>
          </a:prstGeom>
          <a:solidFill>
            <a:srgbClr val="CE3A4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1" name="Shape 301"/>
          <p:cNvSpPr/>
          <p:nvPr/>
        </p:nvSpPr>
        <p:spPr>
          <a:xfrm>
            <a:off x="8422514" y="3992400"/>
            <a:ext cx="49967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$325</a:t>
            </a:r>
          </a:p>
        </p:txBody>
      </p:sp>
      <p:sp>
        <p:nvSpPr>
          <p:cNvPr id="302" name="Shape 302"/>
          <p:cNvSpPr/>
          <p:nvPr/>
        </p:nvSpPr>
        <p:spPr>
          <a:xfrm>
            <a:off x="8345010" y="3765899"/>
            <a:ext cx="62799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Select</a:t>
            </a:r>
          </a:p>
        </p:txBody>
      </p:sp>
      <p:sp>
        <p:nvSpPr>
          <p:cNvPr id="303" name="Shape 303"/>
          <p:cNvSpPr/>
          <p:nvPr/>
        </p:nvSpPr>
        <p:spPr>
          <a:xfrm>
            <a:off x="5794314" y="4026932"/>
            <a:ext cx="442379" cy="1"/>
          </a:xfrm>
          <a:prstGeom prst="line">
            <a:avLst/>
          </a:prstGeom>
          <a:ln w="28575">
            <a:solidFill>
              <a:srgbClr val="4E4D4D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04" name="Shape 304"/>
          <p:cNvSpPr/>
          <p:nvPr/>
        </p:nvSpPr>
        <p:spPr>
          <a:xfrm>
            <a:off x="7554744" y="4021682"/>
            <a:ext cx="442379" cy="1"/>
          </a:xfrm>
          <a:prstGeom prst="line">
            <a:avLst/>
          </a:prstGeom>
          <a:ln w="28575">
            <a:solidFill>
              <a:srgbClr val="4E4D4D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05" name="Shape 305"/>
          <p:cNvSpPr/>
          <p:nvPr/>
        </p:nvSpPr>
        <p:spPr>
          <a:xfrm>
            <a:off x="4539565" y="4504463"/>
            <a:ext cx="404135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Tutor compensation adjusted on percentage basis</a:t>
            </a:r>
          </a:p>
        </p:txBody>
      </p:sp>
      <p:sp>
        <p:nvSpPr>
          <p:cNvPr id="306" name="Shape 306"/>
          <p:cNvSpPr/>
          <p:nvPr/>
        </p:nvSpPr>
        <p:spPr>
          <a:xfrm>
            <a:off x="4573023" y="4896320"/>
            <a:ext cx="404795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Increases depend on company-wide demand and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tutor specific direct referrals</a:t>
            </a:r>
          </a:p>
        </p:txBody>
      </p:sp>
      <p:sp>
        <p:nvSpPr>
          <p:cNvPr id="307" name="Shape 307"/>
          <p:cNvSpPr/>
          <p:nvPr/>
        </p:nvSpPr>
        <p:spPr>
          <a:xfrm>
            <a:off x="369973" y="3866793"/>
            <a:ext cx="60013" cy="65997"/>
          </a:xfrm>
          <a:prstGeom prst="ellipse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308" name="Shape 308"/>
          <p:cNvSpPr/>
          <p:nvPr/>
        </p:nvSpPr>
        <p:spPr>
          <a:xfrm>
            <a:off x="369973" y="4236892"/>
            <a:ext cx="60013" cy="65997"/>
          </a:xfrm>
          <a:prstGeom prst="ellipse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309" name="Shape 309"/>
          <p:cNvSpPr/>
          <p:nvPr/>
        </p:nvSpPr>
        <p:spPr>
          <a:xfrm>
            <a:off x="369973" y="4565936"/>
            <a:ext cx="60013" cy="65997"/>
          </a:xfrm>
          <a:prstGeom prst="ellipse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310" name="Shape 310"/>
          <p:cNvSpPr/>
          <p:nvPr/>
        </p:nvSpPr>
        <p:spPr>
          <a:xfrm>
            <a:off x="369973" y="4940770"/>
            <a:ext cx="60013" cy="65997"/>
          </a:xfrm>
          <a:prstGeom prst="ellipse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311" name="Shape 311"/>
          <p:cNvSpPr/>
          <p:nvPr/>
        </p:nvSpPr>
        <p:spPr>
          <a:xfrm>
            <a:off x="4534234" y="4598932"/>
            <a:ext cx="60013" cy="65997"/>
          </a:xfrm>
          <a:prstGeom prst="ellipse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312" name="Shape 312"/>
          <p:cNvSpPr/>
          <p:nvPr/>
        </p:nvSpPr>
        <p:spPr>
          <a:xfrm>
            <a:off x="4534234" y="5013800"/>
            <a:ext cx="60013" cy="65997"/>
          </a:xfrm>
          <a:prstGeom prst="ellipse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8065" y="935652"/>
            <a:ext cx="4975085" cy="4444524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hape 315"/>
          <p:cNvSpPr/>
          <p:nvPr/>
        </p:nvSpPr>
        <p:spPr>
          <a:xfrm>
            <a:off x="59960" y="147857"/>
            <a:ext cx="9451300" cy="388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020" tIns="42020" rIns="42020" bIns="42020" anchor="ctr">
            <a:spAutoFit/>
          </a:bodyPr>
          <a:lstStyle>
            <a:lvl1pPr>
              <a:defRPr b="1" i="1" sz="200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Infrastructure</a:t>
            </a:r>
          </a:p>
        </p:txBody>
      </p:sp>
      <p:sp>
        <p:nvSpPr>
          <p:cNvPr id="316" name="Shape 316"/>
          <p:cNvSpPr/>
          <p:nvPr/>
        </p:nvSpPr>
        <p:spPr>
          <a:xfrm>
            <a:off x="3916968" y="2651925"/>
            <a:ext cx="173728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Tutors focus on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being rock stars.</a:t>
            </a:r>
          </a:p>
        </p:txBody>
      </p:sp>
      <p:sp>
        <p:nvSpPr>
          <p:cNvPr id="317" name="Shape 317"/>
          <p:cNvSpPr/>
          <p:nvPr/>
        </p:nvSpPr>
        <p:spPr>
          <a:xfrm>
            <a:off x="7874757" y="2255940"/>
            <a:ext cx="1176894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i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You can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i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always tell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i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when the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i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groove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i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is working.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i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—Prince</a:t>
            </a:r>
          </a:p>
        </p:txBody>
      </p:sp>
      <p:sp>
        <p:nvSpPr>
          <p:cNvPr id="318" name="Shape 318"/>
          <p:cNvSpPr/>
          <p:nvPr/>
        </p:nvSpPr>
        <p:spPr>
          <a:xfrm>
            <a:off x="2352696" y="2636199"/>
            <a:ext cx="83836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Private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offices</a:t>
            </a:r>
          </a:p>
        </p:txBody>
      </p:sp>
      <p:sp>
        <p:nvSpPr>
          <p:cNvPr id="319" name="Shape 319"/>
          <p:cNvSpPr/>
          <p:nvPr/>
        </p:nvSpPr>
        <p:spPr>
          <a:xfrm>
            <a:off x="2400979" y="1391084"/>
            <a:ext cx="1290102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Placements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team</a:t>
            </a:r>
          </a:p>
        </p:txBody>
      </p:sp>
      <p:sp>
        <p:nvSpPr>
          <p:cNvPr id="320" name="Shape 320"/>
          <p:cNvSpPr/>
          <p:nvPr/>
        </p:nvSpPr>
        <p:spPr>
          <a:xfrm>
            <a:off x="4153392" y="1282403"/>
            <a:ext cx="1538546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Client service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concierges</a:t>
            </a:r>
          </a:p>
        </p:txBody>
      </p:sp>
      <p:sp>
        <p:nvSpPr>
          <p:cNvPr id="321" name="Shape 321"/>
          <p:cNvSpPr/>
          <p:nvPr/>
        </p:nvSpPr>
        <p:spPr>
          <a:xfrm>
            <a:off x="6117484" y="1511730"/>
            <a:ext cx="1086406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Accounts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manager</a:t>
            </a:r>
          </a:p>
        </p:txBody>
      </p:sp>
      <p:sp>
        <p:nvSpPr>
          <p:cNvPr id="322" name="Shape 322"/>
          <p:cNvSpPr/>
          <p:nvPr/>
        </p:nvSpPr>
        <p:spPr>
          <a:xfrm>
            <a:off x="2455599" y="4158126"/>
            <a:ext cx="1199714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Quality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Assurance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manager</a:t>
            </a:r>
          </a:p>
        </p:txBody>
      </p:sp>
      <p:sp>
        <p:nvSpPr>
          <p:cNvPr id="323" name="Shape 323"/>
          <p:cNvSpPr/>
          <p:nvPr/>
        </p:nvSpPr>
        <p:spPr>
          <a:xfrm>
            <a:off x="6424528" y="2730789"/>
            <a:ext cx="792918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Senior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tutors</a:t>
            </a:r>
          </a:p>
        </p:txBody>
      </p:sp>
      <p:sp>
        <p:nvSpPr>
          <p:cNvPr id="324" name="Shape 324"/>
          <p:cNvSpPr/>
          <p:nvPr/>
        </p:nvSpPr>
        <p:spPr>
          <a:xfrm>
            <a:off x="5934112" y="4365318"/>
            <a:ext cx="1244759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Proprietary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materials</a:t>
            </a:r>
          </a:p>
        </p:txBody>
      </p:sp>
      <p:sp>
        <p:nvSpPr>
          <p:cNvPr id="325" name="Shape 325"/>
          <p:cNvSpPr/>
          <p:nvPr/>
        </p:nvSpPr>
        <p:spPr>
          <a:xfrm>
            <a:off x="4080246" y="4323003"/>
            <a:ext cx="1368684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Educational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Planning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department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-1" y="786479"/>
            <a:ext cx="3202924" cy="49273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328" name="Shape 328"/>
          <p:cNvSpPr/>
          <p:nvPr/>
        </p:nvSpPr>
        <p:spPr>
          <a:xfrm>
            <a:off x="59960" y="147857"/>
            <a:ext cx="9451300" cy="388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020" tIns="42020" rIns="42020" bIns="42020" anchor="ctr">
            <a:spAutoFit/>
          </a:bodyPr>
          <a:lstStyle>
            <a:lvl1pPr>
              <a:defRPr b="1" i="1" sz="200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Hybrid Employees</a:t>
            </a:r>
          </a:p>
        </p:txBody>
      </p:sp>
      <p:sp>
        <p:nvSpPr>
          <p:cNvPr id="329" name="Shape 329"/>
          <p:cNvSpPr/>
          <p:nvPr/>
        </p:nvSpPr>
        <p:spPr>
          <a:xfrm>
            <a:off x="256226" y="1710328"/>
            <a:ext cx="604345" cy="152401"/>
          </a:xfrm>
          <a:prstGeom prst="rect">
            <a:avLst/>
          </a:prstGeom>
          <a:solidFill>
            <a:srgbClr val="97AD3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0" name="Shape 330"/>
          <p:cNvSpPr/>
          <p:nvPr/>
        </p:nvSpPr>
        <p:spPr>
          <a:xfrm>
            <a:off x="267814" y="1967614"/>
            <a:ext cx="2397222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$XX,XXX salary based upon:</a:t>
            </a:r>
          </a:p>
        </p:txBody>
      </p:sp>
      <p:sp>
        <p:nvSpPr>
          <p:cNvPr id="331" name="Shape 331"/>
          <p:cNvSpPr/>
          <p:nvPr/>
        </p:nvSpPr>
        <p:spPr>
          <a:xfrm>
            <a:off x="563035" y="2229900"/>
            <a:ext cx="153739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600 tutoring hours</a:t>
            </a:r>
          </a:p>
        </p:txBody>
      </p:sp>
      <p:sp>
        <p:nvSpPr>
          <p:cNvPr id="332" name="Shape 332"/>
          <p:cNvSpPr/>
          <p:nvPr/>
        </p:nvSpPr>
        <p:spPr>
          <a:xfrm>
            <a:off x="563035" y="2468310"/>
            <a:ext cx="2169937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1400 hours in support role</a:t>
            </a:r>
          </a:p>
        </p:txBody>
      </p:sp>
      <p:sp>
        <p:nvSpPr>
          <p:cNvPr id="333" name="Shape 333"/>
          <p:cNvSpPr/>
          <p:nvPr/>
        </p:nvSpPr>
        <p:spPr>
          <a:xfrm>
            <a:off x="152031" y="1402551"/>
            <a:ext cx="87159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Template</a:t>
            </a:r>
          </a:p>
        </p:txBody>
      </p:sp>
      <p:sp>
        <p:nvSpPr>
          <p:cNvPr id="334" name="Shape 334"/>
          <p:cNvSpPr/>
          <p:nvPr/>
        </p:nvSpPr>
        <p:spPr>
          <a:xfrm>
            <a:off x="267813" y="2743636"/>
            <a:ext cx="163645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Bonus based upon:</a:t>
            </a:r>
          </a:p>
        </p:txBody>
      </p:sp>
      <p:sp>
        <p:nvSpPr>
          <p:cNvPr id="335" name="Shape 335"/>
          <p:cNvSpPr/>
          <p:nvPr/>
        </p:nvSpPr>
        <p:spPr>
          <a:xfrm>
            <a:off x="563034" y="3004747"/>
            <a:ext cx="202165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Additional tutoring hours</a:t>
            </a:r>
          </a:p>
        </p:txBody>
      </p:sp>
      <p:sp>
        <p:nvSpPr>
          <p:cNvPr id="336" name="Shape 336"/>
          <p:cNvSpPr/>
          <p:nvPr/>
        </p:nvSpPr>
        <p:spPr>
          <a:xfrm>
            <a:off x="563034" y="3257370"/>
            <a:ext cx="1635757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Role-based metrics</a:t>
            </a:r>
          </a:p>
        </p:txBody>
      </p:sp>
      <p:sp>
        <p:nvSpPr>
          <p:cNvPr id="337" name="Shape 337"/>
          <p:cNvSpPr/>
          <p:nvPr/>
        </p:nvSpPr>
        <p:spPr>
          <a:xfrm>
            <a:off x="267814" y="3542181"/>
            <a:ext cx="2288094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Full-time position &amp; benefits</a:t>
            </a:r>
          </a:p>
        </p:txBody>
      </p:sp>
      <p:sp>
        <p:nvSpPr>
          <p:cNvPr id="338" name="Shape 338"/>
          <p:cNvSpPr/>
          <p:nvPr/>
        </p:nvSpPr>
        <p:spPr>
          <a:xfrm>
            <a:off x="243299" y="2055508"/>
            <a:ext cx="60013" cy="65997"/>
          </a:xfrm>
          <a:prstGeom prst="ellipse">
            <a:avLst/>
          </a:prstGeom>
          <a:solidFill>
            <a:srgbClr val="4E4D4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339" name="Shape 339"/>
          <p:cNvSpPr/>
          <p:nvPr/>
        </p:nvSpPr>
        <p:spPr>
          <a:xfrm>
            <a:off x="243299" y="2845155"/>
            <a:ext cx="60013" cy="65997"/>
          </a:xfrm>
          <a:prstGeom prst="ellipse">
            <a:avLst/>
          </a:prstGeom>
          <a:solidFill>
            <a:srgbClr val="4E4D4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340" name="Shape 340"/>
          <p:cNvSpPr/>
          <p:nvPr/>
        </p:nvSpPr>
        <p:spPr>
          <a:xfrm>
            <a:off x="243299" y="3624136"/>
            <a:ext cx="60013" cy="65997"/>
          </a:xfrm>
          <a:prstGeom prst="ellipse">
            <a:avLst/>
          </a:prstGeom>
          <a:solidFill>
            <a:srgbClr val="4E4D4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341" name="Shape 341"/>
          <p:cNvSpPr/>
          <p:nvPr/>
        </p:nvSpPr>
        <p:spPr>
          <a:xfrm>
            <a:off x="3426616" y="1430796"/>
            <a:ext cx="604346" cy="152401"/>
          </a:xfrm>
          <a:prstGeom prst="rect">
            <a:avLst/>
          </a:prstGeom>
          <a:solidFill>
            <a:srgbClr val="03969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2" name="Shape 342"/>
          <p:cNvSpPr/>
          <p:nvPr/>
        </p:nvSpPr>
        <p:spPr>
          <a:xfrm>
            <a:off x="3438204" y="1688083"/>
            <a:ext cx="226864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Maintain/update workbooks</a:t>
            </a:r>
          </a:p>
        </p:txBody>
      </p:sp>
      <p:sp>
        <p:nvSpPr>
          <p:cNvPr id="343" name="Shape 343"/>
          <p:cNvSpPr/>
          <p:nvPr/>
        </p:nvSpPr>
        <p:spPr>
          <a:xfrm>
            <a:off x="3322423" y="1123020"/>
            <a:ext cx="105252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Curriculum</a:t>
            </a:r>
          </a:p>
        </p:txBody>
      </p:sp>
      <p:sp>
        <p:nvSpPr>
          <p:cNvPr id="344" name="Shape 344"/>
          <p:cNvSpPr/>
          <p:nvPr/>
        </p:nvSpPr>
        <p:spPr>
          <a:xfrm>
            <a:off x="3438204" y="1971368"/>
            <a:ext cx="199153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Rractice test creation &amp;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Scantron scoring</a:t>
            </a:r>
          </a:p>
        </p:txBody>
      </p:sp>
      <p:sp>
        <p:nvSpPr>
          <p:cNvPr id="345" name="Shape 345"/>
          <p:cNvSpPr/>
          <p:nvPr/>
        </p:nvSpPr>
        <p:spPr>
          <a:xfrm>
            <a:off x="3413690" y="1775976"/>
            <a:ext cx="60013" cy="65997"/>
          </a:xfrm>
          <a:prstGeom prst="ellipse">
            <a:avLst/>
          </a:prstGeom>
          <a:solidFill>
            <a:srgbClr val="4E4D4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346" name="Shape 346"/>
          <p:cNvSpPr/>
          <p:nvPr/>
        </p:nvSpPr>
        <p:spPr>
          <a:xfrm>
            <a:off x="3413690" y="2072888"/>
            <a:ext cx="60013" cy="65997"/>
          </a:xfrm>
          <a:prstGeom prst="ellipse">
            <a:avLst/>
          </a:prstGeom>
          <a:solidFill>
            <a:srgbClr val="4E4D4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347" name="Shape 347"/>
          <p:cNvSpPr/>
          <p:nvPr/>
        </p:nvSpPr>
        <p:spPr>
          <a:xfrm>
            <a:off x="3427405" y="3080348"/>
            <a:ext cx="604346" cy="152401"/>
          </a:xfrm>
          <a:prstGeom prst="rect">
            <a:avLst/>
          </a:prstGeom>
          <a:solidFill>
            <a:srgbClr val="811C3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8" name="Shape 348"/>
          <p:cNvSpPr/>
          <p:nvPr/>
        </p:nvSpPr>
        <p:spPr>
          <a:xfrm>
            <a:off x="3438994" y="3337633"/>
            <a:ext cx="100998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Webmaster</a:t>
            </a:r>
          </a:p>
        </p:txBody>
      </p:sp>
      <p:sp>
        <p:nvSpPr>
          <p:cNvPr id="349" name="Shape 349"/>
          <p:cNvSpPr/>
          <p:nvPr/>
        </p:nvSpPr>
        <p:spPr>
          <a:xfrm>
            <a:off x="3323211" y="2772571"/>
            <a:ext cx="108872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Technology</a:t>
            </a:r>
          </a:p>
        </p:txBody>
      </p:sp>
      <p:sp>
        <p:nvSpPr>
          <p:cNvPr id="350" name="Shape 350"/>
          <p:cNvSpPr/>
          <p:nvPr/>
        </p:nvSpPr>
        <p:spPr>
          <a:xfrm>
            <a:off x="3438993" y="3620918"/>
            <a:ext cx="1388764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SEO &amp; analytics</a:t>
            </a:r>
          </a:p>
        </p:txBody>
      </p:sp>
      <p:sp>
        <p:nvSpPr>
          <p:cNvPr id="351" name="Shape 351"/>
          <p:cNvSpPr/>
          <p:nvPr/>
        </p:nvSpPr>
        <p:spPr>
          <a:xfrm>
            <a:off x="3438993" y="3950418"/>
            <a:ext cx="208095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Digital design &amp; branding</a:t>
            </a:r>
          </a:p>
        </p:txBody>
      </p:sp>
      <p:sp>
        <p:nvSpPr>
          <p:cNvPr id="352" name="Shape 352"/>
          <p:cNvSpPr/>
          <p:nvPr/>
        </p:nvSpPr>
        <p:spPr>
          <a:xfrm>
            <a:off x="3414479" y="3425526"/>
            <a:ext cx="60013" cy="65997"/>
          </a:xfrm>
          <a:prstGeom prst="ellipse">
            <a:avLst/>
          </a:prstGeom>
          <a:solidFill>
            <a:srgbClr val="4E4D4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353" name="Shape 353"/>
          <p:cNvSpPr/>
          <p:nvPr/>
        </p:nvSpPr>
        <p:spPr>
          <a:xfrm>
            <a:off x="3414479" y="3722439"/>
            <a:ext cx="60013" cy="65997"/>
          </a:xfrm>
          <a:prstGeom prst="ellipse">
            <a:avLst/>
          </a:prstGeom>
          <a:solidFill>
            <a:srgbClr val="4E4D4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354" name="Shape 354"/>
          <p:cNvSpPr/>
          <p:nvPr/>
        </p:nvSpPr>
        <p:spPr>
          <a:xfrm>
            <a:off x="3414479" y="4032375"/>
            <a:ext cx="60013" cy="65997"/>
          </a:xfrm>
          <a:prstGeom prst="ellipse">
            <a:avLst/>
          </a:prstGeom>
          <a:solidFill>
            <a:srgbClr val="4E4D4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355" name="Shape 355"/>
          <p:cNvSpPr/>
          <p:nvPr/>
        </p:nvSpPr>
        <p:spPr>
          <a:xfrm>
            <a:off x="6502246" y="1441057"/>
            <a:ext cx="604346" cy="15240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6" name="Shape 356"/>
          <p:cNvSpPr/>
          <p:nvPr/>
        </p:nvSpPr>
        <p:spPr>
          <a:xfrm>
            <a:off x="6513834" y="1698344"/>
            <a:ext cx="176433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Social media director</a:t>
            </a:r>
          </a:p>
        </p:txBody>
      </p:sp>
      <p:sp>
        <p:nvSpPr>
          <p:cNvPr id="357" name="Shape 357"/>
          <p:cNvSpPr/>
          <p:nvPr/>
        </p:nvSpPr>
        <p:spPr>
          <a:xfrm>
            <a:off x="6398052" y="1133281"/>
            <a:ext cx="1546422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Communications</a:t>
            </a:r>
          </a:p>
        </p:txBody>
      </p:sp>
      <p:sp>
        <p:nvSpPr>
          <p:cNvPr id="358" name="Shape 358"/>
          <p:cNvSpPr/>
          <p:nvPr/>
        </p:nvSpPr>
        <p:spPr>
          <a:xfrm>
            <a:off x="6513834" y="1981629"/>
            <a:ext cx="1062594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E-marketing</a:t>
            </a:r>
          </a:p>
        </p:txBody>
      </p:sp>
      <p:sp>
        <p:nvSpPr>
          <p:cNvPr id="359" name="Shape 359"/>
          <p:cNvSpPr/>
          <p:nvPr/>
        </p:nvSpPr>
        <p:spPr>
          <a:xfrm>
            <a:off x="6513834" y="2311129"/>
            <a:ext cx="255496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Internal &amp; external comms lead</a:t>
            </a:r>
          </a:p>
        </p:txBody>
      </p:sp>
      <p:sp>
        <p:nvSpPr>
          <p:cNvPr id="360" name="Shape 360"/>
          <p:cNvSpPr/>
          <p:nvPr/>
        </p:nvSpPr>
        <p:spPr>
          <a:xfrm>
            <a:off x="6489320" y="1786237"/>
            <a:ext cx="60013" cy="65997"/>
          </a:xfrm>
          <a:prstGeom prst="ellipse">
            <a:avLst/>
          </a:prstGeom>
          <a:solidFill>
            <a:srgbClr val="4E4D4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361" name="Shape 361"/>
          <p:cNvSpPr/>
          <p:nvPr/>
        </p:nvSpPr>
        <p:spPr>
          <a:xfrm>
            <a:off x="6489320" y="2083149"/>
            <a:ext cx="60013" cy="65997"/>
          </a:xfrm>
          <a:prstGeom prst="ellipse">
            <a:avLst/>
          </a:prstGeom>
          <a:solidFill>
            <a:srgbClr val="4E4D4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362" name="Shape 362"/>
          <p:cNvSpPr/>
          <p:nvPr/>
        </p:nvSpPr>
        <p:spPr>
          <a:xfrm>
            <a:off x="6489320" y="2393084"/>
            <a:ext cx="60013" cy="65997"/>
          </a:xfrm>
          <a:prstGeom prst="ellipse">
            <a:avLst/>
          </a:prstGeom>
          <a:solidFill>
            <a:srgbClr val="4E4D4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363" name="Shape 363"/>
          <p:cNvSpPr/>
          <p:nvPr/>
        </p:nvSpPr>
        <p:spPr>
          <a:xfrm>
            <a:off x="6503034" y="3090609"/>
            <a:ext cx="604346" cy="152401"/>
          </a:xfrm>
          <a:prstGeom prst="rect">
            <a:avLst/>
          </a:prstGeom>
          <a:solidFill>
            <a:srgbClr val="4E4D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4" name="Shape 364"/>
          <p:cNvSpPr/>
          <p:nvPr/>
        </p:nvSpPr>
        <p:spPr>
          <a:xfrm>
            <a:off x="6514623" y="3347894"/>
            <a:ext cx="256503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Make scheduled QA client calls</a:t>
            </a:r>
          </a:p>
        </p:txBody>
      </p:sp>
      <p:sp>
        <p:nvSpPr>
          <p:cNvPr id="365" name="Shape 365"/>
          <p:cNvSpPr/>
          <p:nvPr/>
        </p:nvSpPr>
        <p:spPr>
          <a:xfrm>
            <a:off x="6398840" y="2782832"/>
            <a:ext cx="165893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Quality Assurance</a:t>
            </a:r>
          </a:p>
        </p:txBody>
      </p:sp>
      <p:sp>
        <p:nvSpPr>
          <p:cNvPr id="366" name="Shape 366"/>
          <p:cNvSpPr/>
          <p:nvPr/>
        </p:nvSpPr>
        <p:spPr>
          <a:xfrm>
            <a:off x="6514623" y="3631179"/>
            <a:ext cx="239652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First line for client complaints</a:t>
            </a:r>
          </a:p>
        </p:txBody>
      </p:sp>
      <p:sp>
        <p:nvSpPr>
          <p:cNvPr id="367" name="Shape 367"/>
          <p:cNvSpPr/>
          <p:nvPr/>
        </p:nvSpPr>
        <p:spPr>
          <a:xfrm>
            <a:off x="6514623" y="3960679"/>
            <a:ext cx="2634144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Annual client satisfaction survey</a:t>
            </a:r>
          </a:p>
        </p:txBody>
      </p:sp>
      <p:sp>
        <p:nvSpPr>
          <p:cNvPr id="368" name="Shape 368"/>
          <p:cNvSpPr/>
          <p:nvPr/>
        </p:nvSpPr>
        <p:spPr>
          <a:xfrm>
            <a:off x="6490108" y="3435787"/>
            <a:ext cx="60013" cy="65997"/>
          </a:xfrm>
          <a:prstGeom prst="ellipse">
            <a:avLst/>
          </a:prstGeom>
          <a:solidFill>
            <a:srgbClr val="4E4D4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369" name="Shape 369"/>
          <p:cNvSpPr/>
          <p:nvPr/>
        </p:nvSpPr>
        <p:spPr>
          <a:xfrm>
            <a:off x="6490108" y="3732700"/>
            <a:ext cx="60013" cy="65997"/>
          </a:xfrm>
          <a:prstGeom prst="ellipse">
            <a:avLst/>
          </a:prstGeom>
          <a:solidFill>
            <a:srgbClr val="4E4D4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370" name="Shape 370"/>
          <p:cNvSpPr/>
          <p:nvPr/>
        </p:nvSpPr>
        <p:spPr>
          <a:xfrm>
            <a:off x="6490108" y="4042636"/>
            <a:ext cx="60013" cy="65997"/>
          </a:xfrm>
          <a:prstGeom prst="ellipse">
            <a:avLst/>
          </a:prstGeom>
          <a:solidFill>
            <a:srgbClr val="4E4D4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/>
        </p:nvSpPr>
        <p:spPr>
          <a:xfrm>
            <a:off x="59960" y="147857"/>
            <a:ext cx="9451300" cy="388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020" tIns="42020" rIns="42020" bIns="42020" anchor="ctr">
            <a:spAutoFit/>
          </a:bodyPr>
          <a:lstStyle>
            <a:lvl1pPr>
              <a:defRPr b="1" i="1" sz="200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Old Tutors, New Companies</a:t>
            </a:r>
          </a:p>
        </p:txBody>
      </p:sp>
      <p:sp>
        <p:nvSpPr>
          <p:cNvPr id="373" name="Shape 373"/>
          <p:cNvSpPr/>
          <p:nvPr/>
        </p:nvSpPr>
        <p:spPr>
          <a:xfrm>
            <a:off x="548487" y="1676025"/>
            <a:ext cx="604346" cy="152401"/>
          </a:xfrm>
          <a:prstGeom prst="rect">
            <a:avLst/>
          </a:prstGeom>
          <a:solidFill>
            <a:srgbClr val="03969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4" name="Shape 374"/>
          <p:cNvSpPr/>
          <p:nvPr/>
        </p:nvSpPr>
        <p:spPr>
          <a:xfrm>
            <a:off x="455839" y="1933311"/>
            <a:ext cx="123041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Baltimore, MD</a:t>
            </a:r>
          </a:p>
        </p:txBody>
      </p:sp>
      <p:sp>
        <p:nvSpPr>
          <p:cNvPr id="375" name="Shape 375"/>
          <p:cNvSpPr/>
          <p:nvPr/>
        </p:nvSpPr>
        <p:spPr>
          <a:xfrm>
            <a:off x="444294" y="1368247"/>
            <a:ext cx="2481087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Monument City Tutoring Co.</a:t>
            </a:r>
          </a:p>
        </p:txBody>
      </p:sp>
      <p:sp>
        <p:nvSpPr>
          <p:cNvPr id="376" name="Shape 376"/>
          <p:cNvSpPr/>
          <p:nvPr/>
        </p:nvSpPr>
        <p:spPr>
          <a:xfrm>
            <a:off x="549276" y="3235554"/>
            <a:ext cx="604346" cy="152401"/>
          </a:xfrm>
          <a:prstGeom prst="rect">
            <a:avLst/>
          </a:prstGeom>
          <a:solidFill>
            <a:srgbClr val="811C3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7" name="Shape 377"/>
          <p:cNvSpPr/>
          <p:nvPr/>
        </p:nvSpPr>
        <p:spPr>
          <a:xfrm>
            <a:off x="466104" y="3492839"/>
            <a:ext cx="128024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San Diego, CA</a:t>
            </a:r>
          </a:p>
        </p:txBody>
      </p:sp>
      <p:sp>
        <p:nvSpPr>
          <p:cNvPr id="378" name="Shape 378"/>
          <p:cNvSpPr/>
          <p:nvPr/>
        </p:nvSpPr>
        <p:spPr>
          <a:xfrm>
            <a:off x="445083" y="2927776"/>
            <a:ext cx="205733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ScoreBuilder Test Prep</a:t>
            </a:r>
          </a:p>
        </p:txBody>
      </p:sp>
      <p:sp>
        <p:nvSpPr>
          <p:cNvPr id="379" name="Shape 379"/>
          <p:cNvSpPr/>
          <p:nvPr/>
        </p:nvSpPr>
        <p:spPr>
          <a:xfrm>
            <a:off x="3960502" y="1686286"/>
            <a:ext cx="604346" cy="15240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0" name="Shape 380"/>
          <p:cNvSpPr/>
          <p:nvPr/>
        </p:nvSpPr>
        <p:spPr>
          <a:xfrm>
            <a:off x="3877329" y="1943572"/>
            <a:ext cx="139215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Washington, DC</a:t>
            </a:r>
          </a:p>
        </p:txBody>
      </p:sp>
      <p:sp>
        <p:nvSpPr>
          <p:cNvPr id="381" name="Shape 381"/>
          <p:cNvSpPr/>
          <p:nvPr/>
        </p:nvSpPr>
        <p:spPr>
          <a:xfrm>
            <a:off x="3856308" y="1378508"/>
            <a:ext cx="170138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Eagle Eye Tutoring</a:t>
            </a:r>
          </a:p>
        </p:txBody>
      </p:sp>
      <p:sp>
        <p:nvSpPr>
          <p:cNvPr id="382" name="Shape 382"/>
          <p:cNvSpPr/>
          <p:nvPr/>
        </p:nvSpPr>
        <p:spPr>
          <a:xfrm>
            <a:off x="3961291" y="3245815"/>
            <a:ext cx="604346" cy="152401"/>
          </a:xfrm>
          <a:prstGeom prst="rect">
            <a:avLst/>
          </a:prstGeom>
          <a:solidFill>
            <a:srgbClr val="4E4D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3" name="Shape 383"/>
          <p:cNvSpPr/>
          <p:nvPr/>
        </p:nvSpPr>
        <p:spPr>
          <a:xfrm>
            <a:off x="3878119" y="3503100"/>
            <a:ext cx="101336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Atlanta, GA</a:t>
            </a:r>
          </a:p>
        </p:txBody>
      </p:sp>
      <p:sp>
        <p:nvSpPr>
          <p:cNvPr id="384" name="Shape 384"/>
          <p:cNvSpPr/>
          <p:nvPr/>
        </p:nvSpPr>
        <p:spPr>
          <a:xfrm>
            <a:off x="3857097" y="2938037"/>
            <a:ext cx="181676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The Prep Advantage</a:t>
            </a:r>
          </a:p>
        </p:txBody>
      </p:sp>
      <p:sp>
        <p:nvSpPr>
          <p:cNvPr id="385" name="Shape 385"/>
          <p:cNvSpPr/>
          <p:nvPr/>
        </p:nvSpPr>
        <p:spPr>
          <a:xfrm>
            <a:off x="6921185" y="1686286"/>
            <a:ext cx="604346" cy="152401"/>
          </a:xfrm>
          <a:prstGeom prst="rect">
            <a:avLst/>
          </a:prstGeom>
          <a:solidFill>
            <a:srgbClr val="97AD3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6" name="Shape 386"/>
          <p:cNvSpPr/>
          <p:nvPr/>
        </p:nvSpPr>
        <p:spPr>
          <a:xfrm>
            <a:off x="6828536" y="1943572"/>
            <a:ext cx="139214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Washington, DC</a:t>
            </a:r>
          </a:p>
        </p:txBody>
      </p:sp>
      <p:sp>
        <p:nvSpPr>
          <p:cNvPr id="387" name="Shape 387"/>
          <p:cNvSpPr/>
          <p:nvPr/>
        </p:nvSpPr>
        <p:spPr>
          <a:xfrm>
            <a:off x="6816990" y="1378508"/>
            <a:ext cx="62781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PrepU</a:t>
            </a:r>
          </a:p>
        </p:txBody>
      </p:sp>
      <p:sp>
        <p:nvSpPr>
          <p:cNvPr id="388" name="Shape 388"/>
          <p:cNvSpPr/>
          <p:nvPr/>
        </p:nvSpPr>
        <p:spPr>
          <a:xfrm>
            <a:off x="6968283" y="3254325"/>
            <a:ext cx="604346" cy="152401"/>
          </a:xfrm>
          <a:prstGeom prst="rect">
            <a:avLst/>
          </a:prstGeom>
          <a:solidFill>
            <a:srgbClr val="4E4D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9" name="Shape 389"/>
          <p:cNvSpPr/>
          <p:nvPr/>
        </p:nvSpPr>
        <p:spPr>
          <a:xfrm>
            <a:off x="6885112" y="3511610"/>
            <a:ext cx="113187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Portland, OR</a:t>
            </a:r>
          </a:p>
        </p:txBody>
      </p:sp>
      <p:sp>
        <p:nvSpPr>
          <p:cNvPr id="390" name="Shape 390"/>
          <p:cNvSpPr/>
          <p:nvPr/>
        </p:nvSpPr>
        <p:spPr>
          <a:xfrm>
            <a:off x="6864090" y="2946548"/>
            <a:ext cx="1918517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4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Stumptown Test Prep</a:t>
            </a:r>
          </a:p>
        </p:txBody>
      </p:sp>
      <p:sp>
        <p:nvSpPr>
          <p:cNvPr id="391" name="Shape 391"/>
          <p:cNvSpPr/>
          <p:nvPr/>
        </p:nvSpPr>
        <p:spPr>
          <a:xfrm>
            <a:off x="1272230" y="4406074"/>
            <a:ext cx="621095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Don’t cry because it’s over; smile because it happened. —Dr. Suess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26000" p14:dur="12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/>
        </p:nvSpPr>
        <p:spPr>
          <a:xfrm>
            <a:off x="525779" y="1285260"/>
            <a:ext cx="8298182" cy="3387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Thanks for your time and attention.</a:t>
            </a:r>
          </a:p>
          <a:p>
            <a:pPr algn="ctr">
              <a:defRPr sz="1400">
                <a:latin typeface="+mj-lt"/>
                <a:ea typeface="+mj-ea"/>
                <a:cs typeface="+mj-cs"/>
                <a:sym typeface="Arial"/>
              </a:defRPr>
            </a:pPr>
          </a:p>
          <a:p>
            <a:pPr algn="ctr">
              <a:defRPr b="1" i="1" sz="4000">
                <a:latin typeface="+mj-lt"/>
                <a:ea typeface="+mj-ea"/>
                <a:cs typeface="+mj-cs"/>
                <a:sym typeface="Arial"/>
              </a:defRPr>
            </a:pPr>
            <a:r>
              <a:t>Questions?</a:t>
            </a:r>
          </a:p>
          <a:p>
            <a:pPr algn="ctr">
              <a:defRPr b="1" i="1" sz="1200">
                <a:latin typeface="+mj-lt"/>
                <a:ea typeface="+mj-ea"/>
                <a:cs typeface="+mj-cs"/>
                <a:sym typeface="Arial"/>
              </a:defRPr>
            </a:pPr>
          </a:p>
          <a:p>
            <a:pPr algn="ctr">
              <a:defRPr b="1" i="1" sz="3200">
                <a:solidFill>
                  <a:srgbClr val="C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www.prepmatters.com</a:t>
            </a:r>
          </a:p>
          <a:p>
            <a:pPr algn="ctr">
              <a:defRPr sz="1400">
                <a:latin typeface="+mj-lt"/>
                <a:ea typeface="+mj-ea"/>
                <a:cs typeface="+mj-cs"/>
                <a:sym typeface="Arial"/>
              </a:defRPr>
            </a:pPr>
          </a:p>
          <a:p>
            <a:pPr algn="ctr">
              <a:defRPr sz="1400">
                <a:latin typeface="+mj-lt"/>
                <a:ea typeface="+mj-ea"/>
                <a:cs typeface="+mj-cs"/>
                <a:sym typeface="Arial"/>
              </a:defRPr>
            </a:pPr>
          </a:p>
          <a:p>
            <a:pPr algn="ctr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For the latest information, follow us on:</a:t>
            </a:r>
          </a:p>
          <a:p>
            <a:pPr algn="ctr">
              <a:defRPr sz="1400">
                <a:latin typeface="+mj-lt"/>
                <a:ea typeface="+mj-ea"/>
                <a:cs typeface="+mj-cs"/>
                <a:sym typeface="Arial"/>
              </a:defRPr>
            </a:pPr>
          </a:p>
          <a:p>
            <a:pPr algn="ctr">
              <a:defRPr sz="1400">
                <a:latin typeface="+mj-lt"/>
                <a:ea typeface="+mj-ea"/>
                <a:cs typeface="+mj-cs"/>
                <a:sym typeface="Arial"/>
              </a:defRPr>
            </a:pPr>
          </a:p>
          <a:p>
            <a:pPr algn="ctr">
              <a:defRPr sz="1400">
                <a:latin typeface="+mj-lt"/>
                <a:ea typeface="+mj-ea"/>
                <a:cs typeface="+mj-cs"/>
                <a:sym typeface="Arial"/>
              </a:defRPr>
            </a:pPr>
          </a:p>
          <a:p>
            <a:pPr algn="ctr">
              <a:defRPr sz="1400">
                <a:latin typeface="+mj-lt"/>
                <a:ea typeface="+mj-ea"/>
                <a:cs typeface="+mj-cs"/>
                <a:sym typeface="Arial"/>
              </a:defRPr>
            </a:pPr>
          </a:p>
          <a:p>
            <a:pPr algn="ctr"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Or write </a:t>
            </a:r>
            <a:r>
              <a:rPr b="1">
                <a:solidFill>
                  <a:srgbClr val="234271"/>
                </a:solidFill>
              </a:rPr>
              <a:t>info@prepmatters.com</a:t>
            </a:r>
          </a:p>
        </p:txBody>
      </p:sp>
      <p:pic>
        <p:nvPicPr>
          <p:cNvPr id="394" name="image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7066" y="3911539"/>
            <a:ext cx="514351" cy="5269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age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76530" y="3893727"/>
            <a:ext cx="563631" cy="5625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74950" y="155428"/>
            <a:ext cx="9451300" cy="388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020" tIns="42020" rIns="42020" bIns="42020" anchor="ctr">
            <a:spAutoFit/>
          </a:bodyPr>
          <a:lstStyle>
            <a:lvl1pPr>
              <a:defRPr b="1" i="1" sz="200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What are we as a company?</a:t>
            </a:r>
          </a:p>
        </p:txBody>
      </p:sp>
      <p:grpSp>
        <p:nvGrpSpPr>
          <p:cNvPr id="127" name="Group 127"/>
          <p:cNvGrpSpPr/>
          <p:nvPr/>
        </p:nvGrpSpPr>
        <p:grpSpPr>
          <a:xfrm>
            <a:off x="1225437" y="918145"/>
            <a:ext cx="6593880" cy="4079120"/>
            <a:chOff x="0" y="0"/>
            <a:chExt cx="6593878" cy="4079119"/>
          </a:xfrm>
        </p:grpSpPr>
        <p:pic>
          <p:nvPicPr>
            <p:cNvPr id="120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20380596">
              <a:off x="1530425" y="234519"/>
              <a:ext cx="1698759" cy="1943224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</p:pic>
        <p:pic>
          <p:nvPicPr>
            <p:cNvPr id="121" name="image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786697">
              <a:off x="1548216" y="1681266"/>
              <a:ext cx="1714561" cy="1950585"/>
            </a:xfrm>
            <a:prstGeom prst="rect">
              <a:avLst/>
            </a:prstGeom>
            <a:ln w="12700" cap="flat">
              <a:solidFill>
                <a:srgbClr val="4E4D4D"/>
              </a:solidFill>
              <a:prstDash val="solid"/>
              <a:miter lim="800000"/>
            </a:ln>
            <a:effectLst/>
          </p:spPr>
        </p:pic>
        <p:pic>
          <p:nvPicPr>
            <p:cNvPr id="122" name="image6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462272">
              <a:off x="2989277" y="627380"/>
              <a:ext cx="1714561" cy="1950585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</p:pic>
        <p:pic>
          <p:nvPicPr>
            <p:cNvPr id="123" name="image7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0916709">
              <a:off x="174322" y="1122738"/>
              <a:ext cx="1706660" cy="1935864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</p:pic>
        <p:pic>
          <p:nvPicPr>
            <p:cNvPr id="124" name="image8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329954">
              <a:off x="4305591" y="80133"/>
              <a:ext cx="1722463" cy="1950585"/>
            </a:xfrm>
            <a:prstGeom prst="rect">
              <a:avLst/>
            </a:prstGeom>
            <a:ln w="12700" cap="flat">
              <a:solidFill>
                <a:srgbClr val="FF0000"/>
              </a:solidFill>
              <a:prstDash val="solid"/>
              <a:miter lim="800000"/>
            </a:ln>
            <a:effectLst/>
          </p:spPr>
        </p:pic>
        <p:pic>
          <p:nvPicPr>
            <p:cNvPr id="125" name="image9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0423963">
              <a:off x="3158412" y="1898790"/>
              <a:ext cx="1706660" cy="1950585"/>
            </a:xfrm>
            <a:prstGeom prst="rect">
              <a:avLst/>
            </a:prstGeom>
            <a:ln w="9525" cap="flat">
              <a:solidFill>
                <a:srgbClr val="97AD3B"/>
              </a:solidFill>
              <a:prstDash val="solid"/>
              <a:miter lim="800000"/>
            </a:ln>
            <a:effectLst/>
          </p:spPr>
        </p:pic>
        <p:pic>
          <p:nvPicPr>
            <p:cNvPr id="126" name="image10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024714">
              <a:off x="4641665" y="1668147"/>
              <a:ext cx="1706660" cy="1928503"/>
            </a:xfrm>
            <a:prstGeom prst="rect">
              <a:avLst/>
            </a:prstGeom>
            <a:ln w="12700" cap="flat">
              <a:solidFill>
                <a:srgbClr val="CE3A4C"/>
              </a:solidFill>
              <a:prstDash val="solid"/>
              <a:miter lim="800000"/>
            </a:ln>
            <a:effectLst/>
          </p:spPr>
        </p:pic>
      </p:grpSp>
      <p:sp>
        <p:nvSpPr>
          <p:cNvPr id="128" name="Shape 128"/>
          <p:cNvSpPr/>
          <p:nvPr/>
        </p:nvSpPr>
        <p:spPr>
          <a:xfrm>
            <a:off x="2809031" y="5081347"/>
            <a:ext cx="322395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What we are is who we are.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460315" y="1328827"/>
            <a:ext cx="4905628" cy="3909679"/>
          </a:xfrm>
          <a:prstGeom prst="rect">
            <a:avLst/>
          </a:prstGeom>
          <a:solidFill>
            <a:srgbClr val="F9FDF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" name="Shape 131"/>
          <p:cNvSpPr/>
          <p:nvPr/>
        </p:nvSpPr>
        <p:spPr>
          <a:xfrm>
            <a:off x="74950" y="154484"/>
            <a:ext cx="9451300" cy="388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020" tIns="42020" rIns="42020" bIns="42020" anchor="ctr">
            <a:spAutoFit/>
          </a:bodyPr>
          <a:lstStyle>
            <a:lvl1pPr>
              <a:defRPr b="1" i="1" sz="200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Company Overview</a:t>
            </a:r>
          </a:p>
        </p:txBody>
      </p:sp>
      <p:grpSp>
        <p:nvGrpSpPr>
          <p:cNvPr id="136" name="Group 136"/>
          <p:cNvGrpSpPr/>
          <p:nvPr/>
        </p:nvGrpSpPr>
        <p:grpSpPr>
          <a:xfrm>
            <a:off x="2644673" y="2896030"/>
            <a:ext cx="2707941" cy="2342476"/>
            <a:chOff x="0" y="0"/>
            <a:chExt cx="2707940" cy="2342474"/>
          </a:xfrm>
        </p:grpSpPr>
        <p:pic>
          <p:nvPicPr>
            <p:cNvPr id="132" name="image1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707941" cy="23424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image12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63406" y="258869"/>
              <a:ext cx="407606" cy="241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" name="image12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63406" y="1171237"/>
              <a:ext cx="407606" cy="241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image12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50167" y="753334"/>
              <a:ext cx="407606" cy="2414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7" name="Shape 137"/>
          <p:cNvSpPr/>
          <p:nvPr/>
        </p:nvSpPr>
        <p:spPr>
          <a:xfrm>
            <a:off x="599679" y="4238156"/>
            <a:ext cx="1617226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Poppins"/>
                <a:ea typeface="Poppins"/>
                <a:cs typeface="Poppins"/>
                <a:sym typeface="Poppins"/>
              </a:defRPr>
            </a:pPr>
            <a:r>
              <a:t>Three DC Metro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>
                <a:latin typeface="Poppins"/>
                <a:ea typeface="Poppins"/>
                <a:cs typeface="Poppins"/>
                <a:sym typeface="Poppins"/>
              </a:defRPr>
            </a:pPr>
            <a:r>
              <a:t>area locations</a:t>
            </a:r>
          </a:p>
        </p:txBody>
      </p:sp>
      <p:sp>
        <p:nvSpPr>
          <p:cNvPr id="138" name="Shape 138"/>
          <p:cNvSpPr/>
          <p:nvPr/>
        </p:nvSpPr>
        <p:spPr>
          <a:xfrm>
            <a:off x="647982" y="3421957"/>
            <a:ext cx="1267580" cy="580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Poppins"/>
                <a:ea typeface="Poppins"/>
                <a:cs typeface="Poppins"/>
                <a:sym typeface="Poppins"/>
              </a:defRPr>
            </a:pPr>
            <a:r>
              <a:t>Established</a:t>
            </a:r>
            <a:r>
              <a:rPr>
                <a:latin typeface="+mj-lt"/>
                <a:ea typeface="+mj-ea"/>
                <a:cs typeface="+mj-cs"/>
                <a:sym typeface="Arial"/>
              </a:rPr>
              <a:t>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>
                <a:latin typeface="Poppins"/>
                <a:ea typeface="Poppins"/>
                <a:cs typeface="Poppins"/>
                <a:sym typeface="Poppins"/>
              </a:defRPr>
            </a:pPr>
            <a:r>
              <a:t>in 1998</a:t>
            </a:r>
          </a:p>
        </p:txBody>
      </p:sp>
      <p:pic>
        <p:nvPicPr>
          <p:cNvPr id="139" name="image13.png" descr="Group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98931" y="1252221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13.png" descr="Group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76697" y="1252221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15.png" descr="Man and Woma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51633" y="2484740"/>
            <a:ext cx="617484" cy="617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13.png" descr="Group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4462" y="1252221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17.png" descr="Group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87813" y="2331027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19.png" descr="Group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51633" y="3458040"/>
            <a:ext cx="701791" cy="701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19.png" descr="Group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50724" y="3458040"/>
            <a:ext cx="701791" cy="701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19.png" descr="Group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52441" y="3458040"/>
            <a:ext cx="701791" cy="701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19.png" descr="Group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51532" y="3458040"/>
            <a:ext cx="701791" cy="701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19.png" descr="Group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51633" y="3912682"/>
            <a:ext cx="701791" cy="701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19.png" descr="Group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50724" y="3912682"/>
            <a:ext cx="701791" cy="701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19.png" descr="Group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52441" y="3912682"/>
            <a:ext cx="701791" cy="701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19.png" descr="Group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51532" y="3912682"/>
            <a:ext cx="701791" cy="70179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5851633" y="1097623"/>
            <a:ext cx="95147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43 Tutors</a:t>
            </a:r>
          </a:p>
        </p:txBody>
      </p:sp>
      <p:sp>
        <p:nvSpPr>
          <p:cNvPr id="153" name="Shape 153"/>
          <p:cNvSpPr/>
          <p:nvPr/>
        </p:nvSpPr>
        <p:spPr>
          <a:xfrm>
            <a:off x="5851633" y="2206315"/>
            <a:ext cx="322129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2 Counselors / 8 Essay Specialists</a:t>
            </a:r>
          </a:p>
        </p:txBody>
      </p:sp>
      <p:sp>
        <p:nvSpPr>
          <p:cNvPr id="154" name="Shape 154"/>
          <p:cNvSpPr/>
          <p:nvPr/>
        </p:nvSpPr>
        <p:spPr>
          <a:xfrm>
            <a:off x="5851633" y="3267943"/>
            <a:ext cx="292870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2200 Unique Students per Year</a:t>
            </a:r>
          </a:p>
        </p:txBody>
      </p:sp>
      <p:pic>
        <p:nvPicPr>
          <p:cNvPr id="155" name="image2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60315" y="1328827"/>
            <a:ext cx="2194482" cy="156720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2781413" y="1666263"/>
            <a:ext cx="2261455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Poppins"/>
                <a:ea typeface="Poppins"/>
                <a:cs typeface="Poppins"/>
                <a:sym typeface="Poppins"/>
              </a:defRPr>
            </a:pPr>
            <a:r>
              <a:t>Exclusively one-on-one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>
                <a:latin typeface="Poppins"/>
                <a:ea typeface="Poppins"/>
                <a:cs typeface="Poppins"/>
                <a:sym typeface="Poppins"/>
              </a:defRPr>
            </a:pPr>
            <a:r>
              <a:t>tutoring, test prep &amp;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>
                <a:latin typeface="Poppins"/>
                <a:ea typeface="Poppins"/>
                <a:cs typeface="Poppins"/>
                <a:sym typeface="Poppins"/>
              </a:defRPr>
            </a:pPr>
            <a:r>
              <a:t>college planning</a:t>
            </a:r>
          </a:p>
        </p:txBody>
      </p:sp>
      <p:sp>
        <p:nvSpPr>
          <p:cNvPr id="157" name="Shape 157"/>
          <p:cNvSpPr/>
          <p:nvPr/>
        </p:nvSpPr>
        <p:spPr>
          <a:xfrm>
            <a:off x="5898931" y="4614472"/>
            <a:ext cx="318766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$200-$400 hourly rate for services</a:t>
            </a:r>
          </a:p>
        </p:txBody>
      </p:sp>
      <p:sp>
        <p:nvSpPr>
          <p:cNvPr id="158" name="Shape 158"/>
          <p:cNvSpPr/>
          <p:nvPr/>
        </p:nvSpPr>
        <p:spPr>
          <a:xfrm>
            <a:off x="5891255" y="4953027"/>
            <a:ext cx="1222734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97AD3B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$$-$$$$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74950" y="134408"/>
            <a:ext cx="9451300" cy="388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020" tIns="42020" rIns="42020" bIns="42020" anchor="ctr">
            <a:spAutoFit/>
          </a:bodyPr>
          <a:lstStyle/>
          <a:p>
            <a:pPr>
              <a:defRPr b="1" i="1" sz="200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Tutoring</a:t>
            </a:r>
            <a:r>
              <a:rPr>
                <a:latin typeface="+mj-lt"/>
                <a:ea typeface="+mj-ea"/>
                <a:cs typeface="+mj-cs"/>
                <a:sym typeface="Arial"/>
              </a:rPr>
              <a:t> </a:t>
            </a:r>
            <a:r>
              <a:t>Staff</a:t>
            </a:r>
          </a:p>
        </p:txBody>
      </p:sp>
      <p:graphicFrame>
        <p:nvGraphicFramePr>
          <p:cNvPr id="161" name="Chart 161"/>
          <p:cNvGraphicFramePr/>
          <p:nvPr/>
        </p:nvGraphicFramePr>
        <p:xfrm>
          <a:off x="910341" y="1214838"/>
          <a:ext cx="4354330" cy="321728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62" name="Shape 162"/>
          <p:cNvSpPr/>
          <p:nvPr/>
        </p:nvSpPr>
        <p:spPr>
          <a:xfrm>
            <a:off x="6076400" y="1454792"/>
            <a:ext cx="231423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10+yrs experience</a:t>
            </a:r>
          </a:p>
        </p:txBody>
      </p:sp>
      <p:sp>
        <p:nvSpPr>
          <p:cNvPr id="163" name="Shape 163"/>
          <p:cNvSpPr/>
          <p:nvPr/>
        </p:nvSpPr>
        <p:spPr>
          <a:xfrm>
            <a:off x="6076400" y="3134710"/>
            <a:ext cx="217297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5+yrs experience</a:t>
            </a:r>
          </a:p>
        </p:txBody>
      </p:sp>
      <p:sp>
        <p:nvSpPr>
          <p:cNvPr id="164" name="Shape 164"/>
          <p:cNvSpPr/>
          <p:nvPr/>
        </p:nvSpPr>
        <p:spPr>
          <a:xfrm>
            <a:off x="6169571" y="1883892"/>
            <a:ext cx="604346" cy="152401"/>
          </a:xfrm>
          <a:prstGeom prst="rect">
            <a:avLst/>
          </a:prstGeom>
          <a:solidFill>
            <a:srgbClr val="97AD3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5" name="Shape 165"/>
          <p:cNvSpPr/>
          <p:nvPr/>
        </p:nvSpPr>
        <p:spPr>
          <a:xfrm>
            <a:off x="6169571" y="3534819"/>
            <a:ext cx="604346" cy="152401"/>
          </a:xfrm>
          <a:prstGeom prst="rect">
            <a:avLst/>
          </a:prstGeom>
          <a:solidFill>
            <a:srgbClr val="97AD3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6" name="Shape 166"/>
          <p:cNvSpPr/>
          <p:nvPr/>
        </p:nvSpPr>
        <p:spPr>
          <a:xfrm>
            <a:off x="6076400" y="2167350"/>
            <a:ext cx="2035732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Poppins"/>
                <a:ea typeface="Poppins"/>
                <a:cs typeface="Poppins"/>
                <a:sym typeface="Poppins"/>
              </a:defRPr>
            </a:pPr>
            <a:r>
              <a:t>21% of tutoring staff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>
                <a:latin typeface="Poppins"/>
                <a:ea typeface="Poppins"/>
                <a:cs typeface="Poppins"/>
                <a:sym typeface="Poppins"/>
              </a:defRPr>
            </a:pPr>
            <a:r>
              <a:t>35% of tutoring hours</a:t>
            </a:r>
          </a:p>
        </p:txBody>
      </p:sp>
      <p:sp>
        <p:nvSpPr>
          <p:cNvPr id="167" name="Shape 167"/>
          <p:cNvSpPr/>
          <p:nvPr/>
        </p:nvSpPr>
        <p:spPr>
          <a:xfrm>
            <a:off x="6076400" y="3794941"/>
            <a:ext cx="203573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Poppins"/>
                <a:ea typeface="Poppins"/>
                <a:cs typeface="Poppins"/>
                <a:sym typeface="Poppins"/>
              </a:defRPr>
            </a:pPr>
            <a:r>
              <a:t>42% of tutoring staff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>
                <a:latin typeface="Poppins"/>
                <a:ea typeface="Poppins"/>
                <a:cs typeface="Poppins"/>
                <a:sym typeface="Poppins"/>
              </a:defRPr>
            </a:pPr>
            <a:r>
              <a:t>62% of tutoring hours</a:t>
            </a:r>
          </a:p>
        </p:txBody>
      </p:sp>
      <p:sp>
        <p:nvSpPr>
          <p:cNvPr id="168" name="Shape 168"/>
          <p:cNvSpPr/>
          <p:nvPr/>
        </p:nvSpPr>
        <p:spPr>
          <a:xfrm>
            <a:off x="991704" y="5008116"/>
            <a:ext cx="662112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Time is the longest distance between two places. — Tennessee Williams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59960" y="147857"/>
            <a:ext cx="9451300" cy="388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020" tIns="42020" rIns="42020" bIns="42020" anchor="ctr">
            <a:spAutoFit/>
          </a:bodyPr>
          <a:lstStyle>
            <a:lvl1pPr>
              <a:defRPr b="1" i="1" sz="200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Culture</a:t>
            </a:r>
          </a:p>
        </p:txBody>
      </p:sp>
      <p:sp>
        <p:nvSpPr>
          <p:cNvPr id="171" name="Shape 171"/>
          <p:cNvSpPr/>
          <p:nvPr/>
        </p:nvSpPr>
        <p:spPr>
          <a:xfrm>
            <a:off x="1918137" y="1897115"/>
            <a:ext cx="2827283" cy="1513491"/>
          </a:xfrm>
          <a:prstGeom prst="rect">
            <a:avLst/>
          </a:prstGeom>
          <a:solidFill>
            <a:srgbClr val="03969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2" name="Shape 172"/>
          <p:cNvSpPr/>
          <p:nvPr/>
        </p:nvSpPr>
        <p:spPr>
          <a:xfrm>
            <a:off x="4808482" y="1897115"/>
            <a:ext cx="2827283" cy="151349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3" name="Shape 173"/>
          <p:cNvSpPr/>
          <p:nvPr/>
        </p:nvSpPr>
        <p:spPr>
          <a:xfrm>
            <a:off x="1918137" y="3476350"/>
            <a:ext cx="2827283" cy="1513491"/>
          </a:xfrm>
          <a:prstGeom prst="rect">
            <a:avLst/>
          </a:prstGeom>
          <a:solidFill>
            <a:srgbClr val="97AD3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4" name="Shape 174"/>
          <p:cNvSpPr/>
          <p:nvPr/>
        </p:nvSpPr>
        <p:spPr>
          <a:xfrm>
            <a:off x="4808482" y="3476350"/>
            <a:ext cx="2827283" cy="1513491"/>
          </a:xfrm>
          <a:prstGeom prst="rect">
            <a:avLst/>
          </a:prstGeom>
          <a:solidFill>
            <a:srgbClr val="4E4D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5" name="Shape 175"/>
          <p:cNvSpPr/>
          <p:nvPr/>
        </p:nvSpPr>
        <p:spPr>
          <a:xfrm>
            <a:off x="2472246" y="2209089"/>
            <a:ext cx="149290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Listen to learn</a:t>
            </a:r>
          </a:p>
        </p:txBody>
      </p:sp>
      <p:sp>
        <p:nvSpPr>
          <p:cNvPr id="176" name="Shape 176"/>
          <p:cNvSpPr/>
          <p:nvPr/>
        </p:nvSpPr>
        <p:spPr>
          <a:xfrm>
            <a:off x="5094251" y="2209089"/>
            <a:ext cx="19110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Trust is everything</a:t>
            </a:r>
          </a:p>
        </p:txBody>
      </p:sp>
      <p:sp>
        <p:nvSpPr>
          <p:cNvPr id="177" name="Shape 177"/>
          <p:cNvSpPr/>
          <p:nvPr/>
        </p:nvSpPr>
        <p:spPr>
          <a:xfrm>
            <a:off x="2370457" y="4184684"/>
            <a:ext cx="169610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Sense of control</a:t>
            </a:r>
          </a:p>
        </p:txBody>
      </p:sp>
      <p:sp>
        <p:nvSpPr>
          <p:cNvPr id="178" name="Shape 178"/>
          <p:cNvSpPr/>
          <p:nvPr/>
        </p:nvSpPr>
        <p:spPr>
          <a:xfrm>
            <a:off x="5080625" y="4184684"/>
            <a:ext cx="195595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Change is possible</a:t>
            </a:r>
          </a:p>
        </p:txBody>
      </p:sp>
      <p:sp>
        <p:nvSpPr>
          <p:cNvPr id="179" name="Shape 179"/>
          <p:cNvSpPr/>
          <p:nvPr/>
        </p:nvSpPr>
        <p:spPr>
          <a:xfrm>
            <a:off x="3552497" y="2706411"/>
            <a:ext cx="2417381" cy="123496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80" name="image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6218" y="2915050"/>
            <a:ext cx="2690650" cy="905404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1474332" y="1217566"/>
            <a:ext cx="572327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rgbClr val="4E4D4D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Our core values apply to our clients </a:t>
            </a:r>
            <a:r>
              <a:rPr i="1"/>
              <a:t>and</a:t>
            </a:r>
            <a:r>
              <a:t>  our team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59960" y="158367"/>
            <a:ext cx="9451300" cy="388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020" tIns="42020" rIns="42020" bIns="42020" anchor="ctr">
            <a:spAutoFit/>
          </a:bodyPr>
          <a:lstStyle>
            <a:lvl1pPr>
              <a:defRPr b="1" i="1" sz="200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Our Fearless Leader</a:t>
            </a:r>
          </a:p>
        </p:txBody>
      </p:sp>
      <p:pic>
        <p:nvPicPr>
          <p:cNvPr id="184" name="image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5576" y="1655646"/>
            <a:ext cx="3152808" cy="2819177"/>
          </a:xfrm>
          <a:prstGeom prst="rect">
            <a:avLst/>
          </a:prstGeom>
          <a:ln>
            <a:solidFill>
              <a:srgbClr val="808080"/>
            </a:solidFill>
            <a:miter/>
          </a:ln>
          <a:effectLst>
            <a:outerShdw sx="100000" sy="100000" kx="0" ky="0" algn="b" rotWithShape="0" blurRad="50800" dist="38100" dir="10800000">
              <a:srgbClr val="000000">
                <a:alpha val="40000"/>
              </a:srgbClr>
            </a:outerShdw>
          </a:effectLst>
        </p:spPr>
      </p:pic>
      <p:sp>
        <p:nvSpPr>
          <p:cNvPr id="185" name="Shape 185"/>
          <p:cNvSpPr/>
          <p:nvPr/>
        </p:nvSpPr>
        <p:spPr>
          <a:xfrm>
            <a:off x="1704505" y="4616956"/>
            <a:ext cx="215495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i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Ned Johnson</a:t>
            </a:r>
          </a:p>
          <a:p>
            <a:pPr algn="ctr">
              <a:defRPr sz="1400">
                <a:latin typeface="Poppins"/>
                <a:ea typeface="Poppins"/>
                <a:cs typeface="Poppins"/>
                <a:sym typeface="Poppins"/>
              </a:defRPr>
            </a:pPr>
            <a:r>
              <a:t>Founder &amp; Tutor-Geek</a:t>
            </a:r>
          </a:p>
        </p:txBody>
      </p:sp>
      <p:pic>
        <p:nvPicPr>
          <p:cNvPr id="186" name="image24.jpg" descr="https://images-na.ssl-images-amazon.com/images/I/41ggnxapRoL._SX329_BO1,204,203,200_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4914" y="1655646"/>
            <a:ext cx="1913689" cy="288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5301996" y="1255535"/>
            <a:ext cx="332168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SHAMELESS PROMOTION</a:t>
            </a:r>
          </a:p>
        </p:txBody>
      </p:sp>
      <p:sp>
        <p:nvSpPr>
          <p:cNvPr id="188" name="Shape 188"/>
          <p:cNvSpPr/>
          <p:nvPr/>
        </p:nvSpPr>
        <p:spPr>
          <a:xfrm>
            <a:off x="5148107" y="4766071"/>
            <a:ext cx="3217824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Poppins"/>
                <a:ea typeface="Poppins"/>
                <a:cs typeface="Poppins"/>
                <a:sym typeface="Poppins"/>
              </a:defRPr>
            </a:pPr>
            <a:r>
              <a:t>*Includes Chapter 12: “The SAT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>
                <a:latin typeface="Poppins"/>
                <a:ea typeface="Poppins"/>
                <a:cs typeface="Poppins"/>
                <a:sym typeface="Poppins"/>
              </a:defRPr>
            </a:pPr>
            <a:r>
              <a:t>  the ACT and other 4-letter words”</a:t>
            </a:r>
          </a:p>
        </p:txBody>
      </p:sp>
      <p:sp>
        <p:nvSpPr>
          <p:cNvPr id="189" name="Shape 189"/>
          <p:cNvSpPr/>
          <p:nvPr/>
        </p:nvSpPr>
        <p:spPr>
          <a:xfrm>
            <a:off x="8532821" y="1196922"/>
            <a:ext cx="18321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*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59960" y="158367"/>
            <a:ext cx="9451300" cy="388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020" tIns="42020" rIns="42020" bIns="42020" anchor="ctr">
            <a:spAutoFit/>
          </a:bodyPr>
          <a:lstStyle/>
          <a:p>
            <a:pPr>
              <a:defRPr b="1" i="1" sz="200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Hiring </a:t>
            </a:r>
            <a:r>
              <a:rPr b="0" i="0"/>
              <a:t>|</a:t>
            </a:r>
            <a:r>
              <a:t> What we look for</a:t>
            </a:r>
          </a:p>
        </p:txBody>
      </p:sp>
      <p:sp>
        <p:nvSpPr>
          <p:cNvPr id="192" name="Shape 192"/>
          <p:cNvSpPr/>
          <p:nvPr/>
        </p:nvSpPr>
        <p:spPr>
          <a:xfrm>
            <a:off x="779495" y="1073043"/>
            <a:ext cx="7004507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Charm is the quality in others that  makes us more satisfied with ourselves. 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i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 — Henri-Frederic Amiel</a:t>
            </a:r>
          </a:p>
        </p:txBody>
      </p:sp>
      <p:grpSp>
        <p:nvGrpSpPr>
          <p:cNvPr id="200" name="Group 200"/>
          <p:cNvGrpSpPr/>
          <p:nvPr/>
        </p:nvGrpSpPr>
        <p:grpSpPr>
          <a:xfrm>
            <a:off x="4948714" y="2271563"/>
            <a:ext cx="4230348" cy="2468602"/>
            <a:chOff x="0" y="0"/>
            <a:chExt cx="4230346" cy="2468600"/>
          </a:xfrm>
        </p:grpSpPr>
        <p:sp>
          <p:nvSpPr>
            <p:cNvPr id="193" name="Shape 193"/>
            <p:cNvSpPr/>
            <p:nvPr/>
          </p:nvSpPr>
          <p:spPr>
            <a:xfrm rot="10800000">
              <a:off x="0" y="0"/>
              <a:ext cx="4230347" cy="246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7513" y="0"/>
                  </a:lnTo>
                  <a:lnTo>
                    <a:pt x="14087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11C3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4E4D4D"/>
                  </a:solidFill>
                </a:defRPr>
              </a:pPr>
            </a:p>
          </p:txBody>
        </p:sp>
        <p:sp>
          <p:nvSpPr>
            <p:cNvPr id="194" name="Shape 194"/>
            <p:cNvSpPr/>
            <p:nvPr/>
          </p:nvSpPr>
          <p:spPr>
            <a:xfrm>
              <a:off x="827767" y="164100"/>
              <a:ext cx="2574811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</a:lstStyle>
            <a:p>
              <a:pPr/>
              <a:r>
                <a:t>Charm &amp; presentation</a:t>
              </a:r>
            </a:p>
          </p:txBody>
        </p:sp>
        <p:sp>
          <p:nvSpPr>
            <p:cNvPr id="195" name="Shape 195"/>
            <p:cNvSpPr/>
            <p:nvPr/>
          </p:nvSpPr>
          <p:spPr>
            <a:xfrm>
              <a:off x="856013" y="571333"/>
              <a:ext cx="2518319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9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</a:lstStyle>
            <a:p>
              <a:pPr/>
              <a:r>
                <a:t>Personal responsibility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1600993" y="1339632"/>
              <a:ext cx="1028358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7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</a:lstStyle>
            <a:p>
              <a:pPr/>
              <a:r>
                <a:t>Longevity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1326179" y="963177"/>
              <a:ext cx="1577986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</a:lstStyle>
            <a:p>
              <a:pPr/>
              <a:r>
                <a:t>Listening skills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1566215" y="1700698"/>
              <a:ext cx="1097916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</a:lstStyle>
            <a:p>
              <a:pPr/>
              <a:r>
                <a:t>Academics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1781425" y="2046373"/>
              <a:ext cx="66749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</a:lstStyle>
            <a:p>
              <a:pPr/>
              <a:r>
                <a:t>Testing</a:t>
              </a:r>
            </a:p>
          </p:txBody>
        </p:sp>
      </p:grpSp>
      <p:grpSp>
        <p:nvGrpSpPr>
          <p:cNvPr id="212" name="Group 212"/>
          <p:cNvGrpSpPr/>
          <p:nvPr/>
        </p:nvGrpSpPr>
        <p:grpSpPr>
          <a:xfrm>
            <a:off x="2559780" y="3110510"/>
            <a:ext cx="810229" cy="2323234"/>
            <a:chOff x="0" y="0"/>
            <a:chExt cx="810228" cy="2323232"/>
          </a:xfrm>
        </p:grpSpPr>
        <p:grpSp>
          <p:nvGrpSpPr>
            <p:cNvPr id="203" name="Group 203"/>
            <p:cNvGrpSpPr/>
            <p:nvPr/>
          </p:nvGrpSpPr>
          <p:grpSpPr>
            <a:xfrm>
              <a:off x="0" y="0"/>
              <a:ext cx="810229" cy="929640"/>
              <a:chOff x="0" y="0"/>
              <a:chExt cx="810228" cy="929639"/>
            </a:xfrm>
          </p:grpSpPr>
          <p:sp>
            <p:nvSpPr>
              <p:cNvPr id="201" name="Shape 201"/>
              <p:cNvSpPr/>
              <p:nvPr/>
            </p:nvSpPr>
            <p:spPr>
              <a:xfrm>
                <a:off x="0" y="237956"/>
                <a:ext cx="810229" cy="453728"/>
              </a:xfrm>
              <a:prstGeom prst="roundRect">
                <a:avLst>
                  <a:gd name="adj" fmla="val 7500"/>
                </a:avLst>
              </a:prstGeom>
              <a:solidFill>
                <a:srgbClr val="4E4D4D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9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2" name="Shape 202"/>
              <p:cNvSpPr/>
              <p:nvPr/>
            </p:nvSpPr>
            <p:spPr>
              <a:xfrm>
                <a:off x="9956" y="0"/>
                <a:ext cx="790316" cy="9296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8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lvl1pPr>
              </a:lstStyle>
              <a:p>
                <a:pPr/>
                <a:r>
                  <a:t>Phone interview</a:t>
                </a:r>
              </a:p>
            </p:txBody>
          </p:sp>
        </p:grpSp>
        <p:sp>
          <p:nvSpPr>
            <p:cNvPr id="204" name="Shape 204"/>
            <p:cNvSpPr/>
            <p:nvPr/>
          </p:nvSpPr>
          <p:spPr>
            <a:xfrm rot="5400000">
              <a:off x="315989" y="724093"/>
              <a:ext cx="178251" cy="178251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D1D5E5">
                <a:alpha val="90000"/>
              </a:srgbClr>
            </a:solidFill>
            <a:ln w="28575" cap="flat">
              <a:solidFill>
                <a:srgbClr val="D1D5E5">
                  <a:alpha val="9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07" name="Group 207"/>
            <p:cNvGrpSpPr/>
            <p:nvPr/>
          </p:nvGrpSpPr>
          <p:grpSpPr>
            <a:xfrm>
              <a:off x="0" y="696796"/>
              <a:ext cx="810229" cy="929641"/>
              <a:chOff x="0" y="0"/>
              <a:chExt cx="810228" cy="929639"/>
            </a:xfrm>
          </p:grpSpPr>
          <p:sp>
            <p:nvSpPr>
              <p:cNvPr id="205" name="Shape 205"/>
              <p:cNvSpPr/>
              <p:nvPr/>
            </p:nvSpPr>
            <p:spPr>
              <a:xfrm>
                <a:off x="0" y="237956"/>
                <a:ext cx="810229" cy="453728"/>
              </a:xfrm>
              <a:prstGeom prst="roundRect">
                <a:avLst>
                  <a:gd name="adj" fmla="val 7500"/>
                </a:avLst>
              </a:prstGeom>
              <a:solidFill>
                <a:srgbClr val="4E4D4D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pPr>
              </a:p>
            </p:txBody>
          </p:sp>
          <p:sp>
            <p:nvSpPr>
              <p:cNvPr id="206" name="Shape 206"/>
              <p:cNvSpPr/>
              <p:nvPr/>
            </p:nvSpPr>
            <p:spPr>
              <a:xfrm>
                <a:off x="9956" y="0"/>
                <a:ext cx="790316" cy="9296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8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lvl1pPr>
              </a:lstStyle>
              <a:p>
                <a:pPr/>
                <a:r>
                  <a:t>Staff teachback</a:t>
                </a:r>
              </a:p>
            </p:txBody>
          </p:sp>
        </p:grpSp>
        <p:sp>
          <p:nvSpPr>
            <p:cNvPr id="208" name="Shape 208"/>
            <p:cNvSpPr/>
            <p:nvPr/>
          </p:nvSpPr>
          <p:spPr>
            <a:xfrm rot="5400000">
              <a:off x="315989" y="1420889"/>
              <a:ext cx="178251" cy="178251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D1D5E5">
                <a:alpha val="90000"/>
              </a:srgbClr>
            </a:solidFill>
            <a:ln w="28575" cap="flat">
              <a:solidFill>
                <a:srgbClr val="D1D5E5">
                  <a:alpha val="9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11" name="Group 211"/>
            <p:cNvGrpSpPr/>
            <p:nvPr/>
          </p:nvGrpSpPr>
          <p:grpSpPr>
            <a:xfrm>
              <a:off x="0" y="1393592"/>
              <a:ext cx="810229" cy="929641"/>
              <a:chOff x="0" y="0"/>
              <a:chExt cx="810228" cy="929639"/>
            </a:xfrm>
          </p:grpSpPr>
          <p:sp>
            <p:nvSpPr>
              <p:cNvPr id="209" name="Shape 209"/>
              <p:cNvSpPr/>
              <p:nvPr/>
            </p:nvSpPr>
            <p:spPr>
              <a:xfrm>
                <a:off x="0" y="237956"/>
                <a:ext cx="810229" cy="453728"/>
              </a:xfrm>
              <a:prstGeom prst="roundRect">
                <a:avLst>
                  <a:gd name="adj" fmla="val 7500"/>
                </a:avLst>
              </a:prstGeom>
              <a:solidFill>
                <a:srgbClr val="4E4D4D"/>
              </a:solidFill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9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0" name="Shape 210"/>
              <p:cNvSpPr/>
              <p:nvPr/>
            </p:nvSpPr>
            <p:spPr>
              <a:xfrm>
                <a:off x="9956" y="0"/>
                <a:ext cx="790316" cy="9296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8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lvl1pPr>
              </a:lstStyle>
              <a:p>
                <a:pPr/>
                <a:r>
                  <a:t>Diagnostic testing</a:t>
                </a:r>
              </a:p>
            </p:txBody>
          </p:sp>
        </p:grpSp>
      </p:grpSp>
      <p:sp>
        <p:nvSpPr>
          <p:cNvPr id="213" name="Shape 213"/>
          <p:cNvSpPr/>
          <p:nvPr/>
        </p:nvSpPr>
        <p:spPr>
          <a:xfrm>
            <a:off x="2117544" y="2034798"/>
            <a:ext cx="183997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Indeed, Craig’s List</a:t>
            </a:r>
          </a:p>
        </p:txBody>
      </p:sp>
      <p:sp>
        <p:nvSpPr>
          <p:cNvPr id="214" name="Shape 214"/>
          <p:cNvSpPr/>
          <p:nvPr/>
        </p:nvSpPr>
        <p:spPr>
          <a:xfrm>
            <a:off x="2117543" y="2401900"/>
            <a:ext cx="1975407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Staff referral (bonu$)</a:t>
            </a:r>
          </a:p>
        </p:txBody>
      </p:sp>
      <p:sp>
        <p:nvSpPr>
          <p:cNvPr id="215" name="Shape 215"/>
          <p:cNvSpPr/>
          <p:nvPr/>
        </p:nvSpPr>
        <p:spPr>
          <a:xfrm>
            <a:off x="2117544" y="2769001"/>
            <a:ext cx="1425337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Client referrals</a:t>
            </a:r>
          </a:p>
        </p:txBody>
      </p:sp>
      <p:sp>
        <p:nvSpPr>
          <p:cNvPr id="216" name="Shape 216"/>
          <p:cNvSpPr/>
          <p:nvPr/>
        </p:nvSpPr>
        <p:spPr>
          <a:xfrm rot="10800000">
            <a:off x="1025421" y="2469800"/>
            <a:ext cx="850393" cy="731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14632" y="16200"/>
                </a:lnTo>
                <a:lnTo>
                  <a:pt x="14632" y="5400"/>
                </a:lnTo>
                <a:lnTo>
                  <a:pt x="12310" y="5400"/>
                </a:lnTo>
                <a:lnTo>
                  <a:pt x="16955" y="0"/>
                </a:lnTo>
                <a:lnTo>
                  <a:pt x="21600" y="5400"/>
                </a:lnTo>
                <a:lnTo>
                  <a:pt x="19277" y="5400"/>
                </a:lnTo>
                <a:lnTo>
                  <a:pt x="19277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4E4D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7" name="Shape 217"/>
          <p:cNvSpPr/>
          <p:nvPr/>
        </p:nvSpPr>
        <p:spPr>
          <a:xfrm>
            <a:off x="1875813" y="2180896"/>
            <a:ext cx="294001" cy="731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276"/>
                  <a:pt x="10800" y="20877"/>
                </a:cubicBezTo>
                <a:lnTo>
                  <a:pt x="10800" y="11523"/>
                </a:lnTo>
                <a:cubicBezTo>
                  <a:pt x="10800" y="11124"/>
                  <a:pt x="5965" y="10800"/>
                  <a:pt x="0" y="10800"/>
                </a:cubicBezTo>
                <a:cubicBezTo>
                  <a:pt x="5965" y="10800"/>
                  <a:pt x="10800" y="10476"/>
                  <a:pt x="10800" y="10077"/>
                </a:cubicBezTo>
                <a:lnTo>
                  <a:pt x="10800" y="723"/>
                </a:lnTo>
                <a:cubicBezTo>
                  <a:pt x="10800" y="324"/>
                  <a:pt x="15635" y="0"/>
                  <a:pt x="21600" y="0"/>
                </a:cubicBezTo>
              </a:path>
            </a:pathLst>
          </a:custGeom>
          <a:ln w="57150">
            <a:solidFill>
              <a:srgbClr val="4E4D4D"/>
            </a:solidFill>
          </a:ln>
        </p:spPr>
        <p:txBody>
          <a:bodyPr lIns="45719" rIns="45719" anchor="ctr"/>
          <a:lstStyle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59960" y="147857"/>
            <a:ext cx="9451300" cy="388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020" tIns="42020" rIns="42020" bIns="42020" anchor="ctr">
            <a:spAutoFit/>
          </a:bodyPr>
          <a:lstStyle/>
          <a:p>
            <a:pPr>
              <a:defRPr b="1" i="1" sz="200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Hiring </a:t>
            </a:r>
            <a:r>
              <a:rPr b="0" i="0"/>
              <a:t>|</a:t>
            </a:r>
            <a:r>
              <a:t> Staffing for seasonality</a:t>
            </a:r>
          </a:p>
        </p:txBody>
      </p:sp>
      <p:pic>
        <p:nvPicPr>
          <p:cNvPr id="220" name="image25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961" y="726719"/>
            <a:ext cx="4764986" cy="284601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>
            <a:off x="2913024" y="2208346"/>
            <a:ext cx="122225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1800">
                <a:solidFill>
                  <a:srgbClr val="811C3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full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b="1" sz="1800">
                <a:solidFill>
                  <a:srgbClr val="811C32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schedules</a:t>
            </a:r>
          </a:p>
        </p:txBody>
      </p:sp>
      <p:sp>
        <p:nvSpPr>
          <p:cNvPr id="222" name="Shape 222"/>
          <p:cNvSpPr/>
          <p:nvPr/>
        </p:nvSpPr>
        <p:spPr>
          <a:xfrm>
            <a:off x="784638" y="1558238"/>
            <a:ext cx="101909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1800">
                <a:solidFill>
                  <a:srgbClr val="97AD3B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total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b="1" sz="1800">
                <a:solidFill>
                  <a:srgbClr val="97AD3B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capacity</a:t>
            </a:r>
          </a:p>
        </p:txBody>
      </p:sp>
      <p:sp>
        <p:nvSpPr>
          <p:cNvPr id="223" name="Shape 223"/>
          <p:cNvSpPr/>
          <p:nvPr/>
        </p:nvSpPr>
        <p:spPr>
          <a:xfrm>
            <a:off x="5270939" y="1364139"/>
            <a:ext cx="277883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latin typeface="Poppins"/>
                <a:ea typeface="Poppins"/>
                <a:cs typeface="Poppins"/>
                <a:sym typeface="Poppins"/>
              </a:defRPr>
            </a:pPr>
            <a:r>
              <a:t>+</a:t>
            </a:r>
            <a:r>
              <a:rPr b="0" sz="1600"/>
              <a:t> scarcity can create demand</a:t>
            </a:r>
          </a:p>
        </p:txBody>
      </p:sp>
      <p:sp>
        <p:nvSpPr>
          <p:cNvPr id="224" name="Shape 224"/>
          <p:cNvSpPr/>
          <p:nvPr/>
        </p:nvSpPr>
        <p:spPr>
          <a:xfrm>
            <a:off x="5270939" y="1687304"/>
            <a:ext cx="351295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latin typeface="Poppins"/>
                <a:ea typeface="Poppins"/>
                <a:cs typeface="Poppins"/>
                <a:sym typeface="Poppins"/>
              </a:defRPr>
            </a:pPr>
            <a:r>
              <a:t>+</a:t>
            </a:r>
            <a:r>
              <a:rPr b="0" sz="1600"/>
              <a:t> little to no “competition” for students</a:t>
            </a:r>
          </a:p>
        </p:txBody>
      </p:sp>
      <p:sp>
        <p:nvSpPr>
          <p:cNvPr id="225" name="Shape 225"/>
          <p:cNvSpPr/>
          <p:nvPr/>
        </p:nvSpPr>
        <p:spPr>
          <a:xfrm>
            <a:off x="5270939" y="1068334"/>
            <a:ext cx="233849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latin typeface="Poppins"/>
                <a:ea typeface="Poppins"/>
                <a:cs typeface="Poppins"/>
                <a:sym typeface="Poppins"/>
              </a:defRPr>
            </a:pPr>
            <a:r>
              <a:t>+</a:t>
            </a:r>
            <a:r>
              <a:rPr b="0" sz="1600"/>
              <a:t> busier &amp; happier tutors</a:t>
            </a:r>
          </a:p>
        </p:txBody>
      </p:sp>
      <p:sp>
        <p:nvSpPr>
          <p:cNvPr id="226" name="Shape 226"/>
          <p:cNvSpPr/>
          <p:nvPr/>
        </p:nvSpPr>
        <p:spPr>
          <a:xfrm>
            <a:off x="5270939" y="2500375"/>
            <a:ext cx="274388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latin typeface="Poppins"/>
                <a:ea typeface="Poppins"/>
                <a:cs typeface="Poppins"/>
                <a:sym typeface="Poppins"/>
              </a:defRPr>
            </a:pPr>
            <a:r>
              <a:t>-</a:t>
            </a:r>
            <a:r>
              <a:rPr b="0" sz="1600"/>
              <a:t> crazy September &amp; October</a:t>
            </a:r>
          </a:p>
        </p:txBody>
      </p:sp>
      <p:sp>
        <p:nvSpPr>
          <p:cNvPr id="227" name="Shape 227"/>
          <p:cNvSpPr/>
          <p:nvPr/>
        </p:nvSpPr>
        <p:spPr>
          <a:xfrm>
            <a:off x="5270939" y="2823540"/>
            <a:ext cx="256320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latin typeface="Poppins"/>
                <a:ea typeface="Poppins"/>
                <a:cs typeface="Poppins"/>
                <a:sym typeface="Poppins"/>
              </a:defRPr>
            </a:pPr>
            <a:r>
              <a:t>-</a:t>
            </a:r>
            <a:r>
              <a:rPr b="0" sz="1600"/>
              <a:t> lose “leverage” with tutors</a:t>
            </a:r>
          </a:p>
        </p:txBody>
      </p:sp>
      <p:sp>
        <p:nvSpPr>
          <p:cNvPr id="228" name="Shape 228"/>
          <p:cNvSpPr/>
          <p:nvPr/>
        </p:nvSpPr>
        <p:spPr>
          <a:xfrm>
            <a:off x="5270939" y="2204570"/>
            <a:ext cx="278912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latin typeface="Poppins"/>
                <a:ea typeface="Poppins"/>
                <a:cs typeface="Poppins"/>
                <a:sym typeface="Poppins"/>
              </a:defRPr>
            </a:pPr>
            <a:r>
              <a:t>-</a:t>
            </a:r>
            <a:r>
              <a:rPr b="0" sz="1600"/>
              <a:t> waiting lists &amp; delayed starts</a:t>
            </a:r>
          </a:p>
        </p:txBody>
      </p:sp>
      <p:sp>
        <p:nvSpPr>
          <p:cNvPr id="229" name="Shape 229"/>
          <p:cNvSpPr/>
          <p:nvPr/>
        </p:nvSpPr>
        <p:spPr>
          <a:xfrm>
            <a:off x="521992" y="5077983"/>
            <a:ext cx="711801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The worst form of inequality is to try to make unequal things equal. — Aristotle</a:t>
            </a:r>
          </a:p>
        </p:txBody>
      </p:sp>
      <p:graphicFrame>
        <p:nvGraphicFramePr>
          <p:cNvPr id="230" name="Table 230"/>
          <p:cNvGraphicFramePr/>
          <p:nvPr/>
        </p:nvGraphicFramePr>
        <p:xfrm>
          <a:off x="2177455" y="3882871"/>
          <a:ext cx="6400801" cy="74168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1280160"/>
                <a:gridCol w="1280160"/>
                <a:gridCol w="1280160"/>
                <a:gridCol w="1280160"/>
                <a:gridCol w="1280160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sym typeface="Palatino Linotype"/>
                        </a:defRPr>
                      </a:pP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b="0" sz="1800"/>
                      </a:pPr>
                      <a:r>
                        <a:rPr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1-9 hrs/wk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b="0" sz="1800"/>
                      </a:pPr>
                      <a:r>
                        <a:rPr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10-19 hrs/wk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b="0" sz="1800"/>
                      </a:pPr>
                      <a:r>
                        <a:rPr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20-29 hrs/wk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b="0" sz="1800"/>
                      </a:pPr>
                      <a:r>
                        <a:rPr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30+hrs/wk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800"/>
                      </a:pPr>
                      <a:r>
                        <a:rPr sz="16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Tutors</a:t>
                      </a:r>
                    </a:p>
                  </a:txBody>
                  <a:tcPr marL="45720" marR="45720" marT="45720" marB="45720" anchor="t" anchorCtr="0" horzOverflow="overflow">
                    <a:lnB w="12700">
                      <a:solidFill>
                        <a:schemeClr val="accent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800"/>
                      </a:pPr>
                      <a:r>
                        <a:rPr sz="16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</a:p>
                  </a:txBody>
                  <a:tcPr marL="45720" marR="45720" marT="45720" marB="45720" anchor="t" anchorCtr="0" horzOverflow="overflow">
                    <a:lnB w="12700">
                      <a:solidFill>
                        <a:schemeClr val="accent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800"/>
                      </a:pPr>
                      <a:r>
                        <a:rPr sz="16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</a:t>
                      </a:r>
                    </a:p>
                  </a:txBody>
                  <a:tcPr marL="45720" marR="45720" marT="45720" marB="45720" anchor="t" anchorCtr="0" horzOverflow="overflow">
                    <a:lnB w="12700">
                      <a:solidFill>
                        <a:schemeClr val="accent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800"/>
                      </a:pPr>
                      <a:r>
                        <a:rPr sz="16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</a:t>
                      </a:r>
                    </a:p>
                  </a:txBody>
                  <a:tcPr marL="45720" marR="45720" marT="45720" marB="45720" anchor="t" anchorCtr="0" horzOverflow="overflow">
                    <a:lnB w="12700">
                      <a:solidFill>
                        <a:schemeClr val="accent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800"/>
                      </a:pPr>
                      <a:r>
                        <a:rPr sz="16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</a:p>
                  </a:txBody>
                  <a:tcPr marL="45720" marR="45720" marT="45720" marB="45720" anchor="t" anchorCtr="0" horzOverflow="overflow">
                    <a:lnB w="12700">
                      <a:solidFill>
                        <a:schemeClr val="accent2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231" name="Shape 231"/>
          <p:cNvSpPr/>
          <p:nvPr/>
        </p:nvSpPr>
        <p:spPr>
          <a:xfrm>
            <a:off x="957370" y="3995158"/>
            <a:ext cx="1007626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latin typeface="Poppins"/>
                <a:ea typeface="Poppins"/>
                <a:cs typeface="Poppins"/>
                <a:sym typeface="Poppins"/>
              </a:defRPr>
            </a:pPr>
            <a:r>
              <a:t>Sept-Nov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>
                <a:latin typeface="Poppins"/>
                <a:ea typeface="Poppins"/>
                <a:cs typeface="Poppins"/>
                <a:sym typeface="Poppins"/>
              </a:defRPr>
            </a:pPr>
            <a:r>
              <a:t>2017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59960" y="147857"/>
            <a:ext cx="9451300" cy="388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020" tIns="42020" rIns="42020" bIns="42020" anchor="ctr">
            <a:spAutoFit/>
          </a:bodyPr>
          <a:lstStyle>
            <a:lvl1pPr>
              <a:defRPr b="1" i="1" sz="200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Tutor Training</a:t>
            </a:r>
          </a:p>
        </p:txBody>
      </p:sp>
      <p:sp>
        <p:nvSpPr>
          <p:cNvPr id="234" name="Shape 234"/>
          <p:cNvSpPr/>
          <p:nvPr/>
        </p:nvSpPr>
        <p:spPr>
          <a:xfrm>
            <a:off x="5827688" y="4561059"/>
            <a:ext cx="180912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400">
                <a:solidFill>
                  <a:srgbClr val="97AD3B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+</a:t>
            </a:r>
            <a:r>
              <a:rPr b="0">
                <a:solidFill>
                  <a:srgbClr val="000000"/>
                </a:solidFill>
              </a:rPr>
              <a:t> session evaluations</a:t>
            </a:r>
          </a:p>
        </p:txBody>
      </p:sp>
      <p:sp>
        <p:nvSpPr>
          <p:cNvPr id="235" name="Shape 235"/>
          <p:cNvSpPr/>
          <p:nvPr/>
        </p:nvSpPr>
        <p:spPr>
          <a:xfrm>
            <a:off x="5827688" y="4884225"/>
            <a:ext cx="2471277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400">
                <a:solidFill>
                  <a:srgbClr val="97AD3B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+</a:t>
            </a:r>
            <a:r>
              <a:rPr b="0">
                <a:solidFill>
                  <a:srgbClr val="000000"/>
                </a:solidFill>
              </a:rPr>
              <a:t> weekly new tutor roundtable</a:t>
            </a:r>
          </a:p>
        </p:txBody>
      </p:sp>
      <p:sp>
        <p:nvSpPr>
          <p:cNvPr id="236" name="Shape 236"/>
          <p:cNvSpPr/>
          <p:nvPr/>
        </p:nvSpPr>
        <p:spPr>
          <a:xfrm>
            <a:off x="5827688" y="4265255"/>
            <a:ext cx="213521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400">
                <a:solidFill>
                  <a:srgbClr val="97AD3B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+</a:t>
            </a:r>
            <a:r>
              <a:rPr b="0">
                <a:solidFill>
                  <a:srgbClr val="000000"/>
                </a:solidFill>
              </a:rPr>
              <a:t> shadowing senior tutors</a:t>
            </a:r>
          </a:p>
        </p:txBody>
      </p:sp>
      <p:sp>
        <p:nvSpPr>
          <p:cNvPr id="237" name="Shape 237"/>
          <p:cNvSpPr/>
          <p:nvPr/>
        </p:nvSpPr>
        <p:spPr>
          <a:xfrm>
            <a:off x="1847292" y="2461374"/>
            <a:ext cx="2324695" cy="2289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375" y="3436"/>
                </a:moveTo>
                <a:lnTo>
                  <a:pt x="17071" y="1991"/>
                </a:lnTo>
                <a:lnTo>
                  <a:pt x="18427" y="3146"/>
                </a:lnTo>
                <a:lnTo>
                  <a:pt x="17319" y="5093"/>
                </a:lnTo>
                <a:cubicBezTo>
                  <a:pt x="18107" y="5992"/>
                  <a:pt x="18705" y="7045"/>
                  <a:pt x="19079" y="8187"/>
                </a:cubicBezTo>
                <a:lnTo>
                  <a:pt x="21293" y="8187"/>
                </a:lnTo>
                <a:lnTo>
                  <a:pt x="21600" y="9956"/>
                </a:lnTo>
                <a:lnTo>
                  <a:pt x="19519" y="10725"/>
                </a:lnTo>
                <a:cubicBezTo>
                  <a:pt x="19553" y="11927"/>
                  <a:pt x="19345" y="13125"/>
                  <a:pt x="18908" y="14243"/>
                </a:cubicBezTo>
                <a:lnTo>
                  <a:pt x="20605" y="15688"/>
                </a:lnTo>
                <a:lnTo>
                  <a:pt x="19720" y="17244"/>
                </a:lnTo>
                <a:lnTo>
                  <a:pt x="17639" y="16475"/>
                </a:lnTo>
                <a:cubicBezTo>
                  <a:pt x="16904" y="17418"/>
                  <a:pt x="15987" y="18200"/>
                  <a:pt x="14944" y="18771"/>
                </a:cubicBezTo>
                <a:lnTo>
                  <a:pt x="15329" y="20986"/>
                </a:lnTo>
                <a:lnTo>
                  <a:pt x="13666" y="21600"/>
                </a:lnTo>
                <a:lnTo>
                  <a:pt x="12559" y="19653"/>
                </a:lnTo>
                <a:cubicBezTo>
                  <a:pt x="11399" y="19895"/>
                  <a:pt x="10201" y="19895"/>
                  <a:pt x="9041" y="19653"/>
                </a:cubicBezTo>
                <a:lnTo>
                  <a:pt x="7934" y="21600"/>
                </a:lnTo>
                <a:lnTo>
                  <a:pt x="6271" y="20986"/>
                </a:lnTo>
                <a:lnTo>
                  <a:pt x="6656" y="18771"/>
                </a:lnTo>
                <a:cubicBezTo>
                  <a:pt x="5613" y="18200"/>
                  <a:pt x="4696" y="17418"/>
                  <a:pt x="3961" y="16475"/>
                </a:cubicBezTo>
                <a:lnTo>
                  <a:pt x="1880" y="17244"/>
                </a:lnTo>
                <a:lnTo>
                  <a:pt x="995" y="15688"/>
                </a:lnTo>
                <a:lnTo>
                  <a:pt x="2692" y="14243"/>
                </a:lnTo>
                <a:cubicBezTo>
                  <a:pt x="2255" y="13125"/>
                  <a:pt x="2047" y="11927"/>
                  <a:pt x="2081" y="10725"/>
                </a:cubicBezTo>
                <a:lnTo>
                  <a:pt x="0" y="9956"/>
                </a:lnTo>
                <a:lnTo>
                  <a:pt x="307" y="8187"/>
                </a:lnTo>
                <a:lnTo>
                  <a:pt x="2521" y="8187"/>
                </a:lnTo>
                <a:cubicBezTo>
                  <a:pt x="2895" y="7045"/>
                  <a:pt x="3493" y="5992"/>
                  <a:pt x="4281" y="5093"/>
                </a:cubicBezTo>
                <a:lnTo>
                  <a:pt x="3173" y="3146"/>
                </a:lnTo>
                <a:lnTo>
                  <a:pt x="4529" y="1991"/>
                </a:lnTo>
                <a:lnTo>
                  <a:pt x="6225" y="3436"/>
                </a:lnTo>
                <a:cubicBezTo>
                  <a:pt x="7234" y="2805"/>
                  <a:pt x="8359" y="2389"/>
                  <a:pt x="9531" y="2214"/>
                </a:cubicBezTo>
                <a:lnTo>
                  <a:pt x="9916" y="0"/>
                </a:lnTo>
                <a:lnTo>
                  <a:pt x="11684" y="0"/>
                </a:lnTo>
                <a:lnTo>
                  <a:pt x="12069" y="2214"/>
                </a:lnTo>
                <a:cubicBezTo>
                  <a:pt x="13241" y="2389"/>
                  <a:pt x="14366" y="2805"/>
                  <a:pt x="15375" y="3436"/>
                </a:cubicBezTo>
                <a:close/>
              </a:path>
            </a:pathLst>
          </a:custGeom>
          <a:solidFill>
            <a:srgbClr val="4E4D4D"/>
          </a:solidFill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defTabSz="1778000">
              <a:lnSpc>
                <a:spcPct val="90000"/>
              </a:lnSpc>
              <a:spcBef>
                <a:spcPts val="600"/>
              </a:spcBef>
              <a:defRPr sz="4000">
                <a:solidFill>
                  <a:srgbClr val="FFFFFF"/>
                </a:solidFill>
              </a:defRPr>
            </a:pPr>
          </a:p>
        </p:txBody>
      </p:sp>
      <p:sp>
        <p:nvSpPr>
          <p:cNvPr id="238" name="Shape 238"/>
          <p:cNvSpPr/>
          <p:nvPr/>
        </p:nvSpPr>
        <p:spPr>
          <a:xfrm>
            <a:off x="603219" y="1764780"/>
            <a:ext cx="1638413" cy="1822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57" y="5344"/>
                </a:moveTo>
                <a:lnTo>
                  <a:pt x="20297" y="4360"/>
                </a:lnTo>
                <a:lnTo>
                  <a:pt x="21600" y="6440"/>
                </a:lnTo>
                <a:lnTo>
                  <a:pt x="18906" y="8774"/>
                </a:lnTo>
                <a:cubicBezTo>
                  <a:pt x="19296" y="10101"/>
                  <a:pt x="19296" y="11499"/>
                  <a:pt x="18906" y="12826"/>
                </a:cubicBezTo>
                <a:lnTo>
                  <a:pt x="21600" y="15160"/>
                </a:lnTo>
                <a:lnTo>
                  <a:pt x="20297" y="17240"/>
                </a:lnTo>
                <a:lnTo>
                  <a:pt x="16757" y="16256"/>
                </a:lnTo>
                <a:cubicBezTo>
                  <a:pt x="15705" y="17232"/>
                  <a:pt x="14391" y="17931"/>
                  <a:pt x="12949" y="18283"/>
                </a:cubicBezTo>
                <a:lnTo>
                  <a:pt x="12103" y="21600"/>
                </a:lnTo>
                <a:lnTo>
                  <a:pt x="9497" y="21600"/>
                </a:lnTo>
                <a:lnTo>
                  <a:pt x="8651" y="18283"/>
                </a:lnTo>
                <a:cubicBezTo>
                  <a:pt x="7209" y="17931"/>
                  <a:pt x="5895" y="17232"/>
                  <a:pt x="4843" y="16256"/>
                </a:cubicBezTo>
                <a:lnTo>
                  <a:pt x="1303" y="17240"/>
                </a:lnTo>
                <a:lnTo>
                  <a:pt x="0" y="15160"/>
                </a:lnTo>
                <a:lnTo>
                  <a:pt x="2694" y="12826"/>
                </a:lnTo>
                <a:cubicBezTo>
                  <a:pt x="2304" y="11499"/>
                  <a:pt x="2304" y="10101"/>
                  <a:pt x="2694" y="8774"/>
                </a:cubicBezTo>
                <a:lnTo>
                  <a:pt x="0" y="6440"/>
                </a:lnTo>
                <a:lnTo>
                  <a:pt x="1303" y="4360"/>
                </a:lnTo>
                <a:lnTo>
                  <a:pt x="4843" y="5344"/>
                </a:lnTo>
                <a:cubicBezTo>
                  <a:pt x="5895" y="4368"/>
                  <a:pt x="7209" y="3669"/>
                  <a:pt x="8651" y="3317"/>
                </a:cubicBezTo>
                <a:lnTo>
                  <a:pt x="9497" y="0"/>
                </a:lnTo>
                <a:lnTo>
                  <a:pt x="12103" y="0"/>
                </a:lnTo>
                <a:lnTo>
                  <a:pt x="12949" y="3317"/>
                </a:lnTo>
                <a:cubicBezTo>
                  <a:pt x="14391" y="3669"/>
                  <a:pt x="15705" y="4368"/>
                  <a:pt x="16757" y="5344"/>
                </a:cubicBezTo>
                <a:lnTo>
                  <a:pt x="16757" y="5344"/>
                </a:lnTo>
                <a:close/>
              </a:path>
            </a:pathLst>
          </a:custGeom>
          <a:solidFill>
            <a:srgbClr val="4E4D4D"/>
          </a:solidFill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defTabSz="1066800">
              <a:lnSpc>
                <a:spcPct val="90000"/>
              </a:lnSpc>
              <a:spcBef>
                <a:spcPts val="600"/>
              </a:spcBef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9" name="Shape 239"/>
          <p:cNvSpPr/>
          <p:nvPr/>
        </p:nvSpPr>
        <p:spPr>
          <a:xfrm rot="789526">
            <a:off x="1887596" y="948719"/>
            <a:ext cx="1589743" cy="1467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712" y="4073"/>
                </a:moveTo>
                <a:lnTo>
                  <a:pt x="17624" y="2269"/>
                </a:lnTo>
                <a:lnTo>
                  <a:pt x="19331" y="3976"/>
                </a:lnTo>
                <a:lnTo>
                  <a:pt x="17527" y="6888"/>
                </a:lnTo>
                <a:cubicBezTo>
                  <a:pt x="18222" y="8083"/>
                  <a:pt x="18586" y="9442"/>
                  <a:pt x="18582" y="10824"/>
                </a:cubicBezTo>
                <a:lnTo>
                  <a:pt x="21600" y="12444"/>
                </a:lnTo>
                <a:lnTo>
                  <a:pt x="20975" y="14776"/>
                </a:lnTo>
                <a:lnTo>
                  <a:pt x="17551" y="14670"/>
                </a:lnTo>
                <a:cubicBezTo>
                  <a:pt x="16864" y="15869"/>
                  <a:pt x="15869" y="16864"/>
                  <a:pt x="14670" y="17551"/>
                </a:cubicBezTo>
                <a:lnTo>
                  <a:pt x="14776" y="20975"/>
                </a:lnTo>
                <a:lnTo>
                  <a:pt x="12444" y="21600"/>
                </a:lnTo>
                <a:lnTo>
                  <a:pt x="10824" y="18582"/>
                </a:lnTo>
                <a:cubicBezTo>
                  <a:pt x="9442" y="18586"/>
                  <a:pt x="8083" y="18222"/>
                  <a:pt x="6888" y="17527"/>
                </a:cubicBezTo>
                <a:lnTo>
                  <a:pt x="3976" y="19331"/>
                </a:lnTo>
                <a:lnTo>
                  <a:pt x="2269" y="17624"/>
                </a:lnTo>
                <a:lnTo>
                  <a:pt x="4073" y="14712"/>
                </a:lnTo>
                <a:cubicBezTo>
                  <a:pt x="3378" y="13517"/>
                  <a:pt x="3014" y="12158"/>
                  <a:pt x="3018" y="10776"/>
                </a:cubicBezTo>
                <a:lnTo>
                  <a:pt x="0" y="9156"/>
                </a:lnTo>
                <a:lnTo>
                  <a:pt x="625" y="6824"/>
                </a:lnTo>
                <a:lnTo>
                  <a:pt x="4049" y="6930"/>
                </a:lnTo>
                <a:cubicBezTo>
                  <a:pt x="4736" y="5731"/>
                  <a:pt x="5731" y="4736"/>
                  <a:pt x="6930" y="4049"/>
                </a:cubicBezTo>
                <a:lnTo>
                  <a:pt x="6824" y="625"/>
                </a:lnTo>
                <a:lnTo>
                  <a:pt x="9156" y="0"/>
                </a:lnTo>
                <a:lnTo>
                  <a:pt x="10776" y="3018"/>
                </a:lnTo>
                <a:cubicBezTo>
                  <a:pt x="12158" y="3014"/>
                  <a:pt x="13517" y="3378"/>
                  <a:pt x="14712" y="4073"/>
                </a:cubicBezTo>
                <a:close/>
              </a:path>
            </a:pathLst>
          </a:custGeom>
          <a:solidFill>
            <a:srgbClr val="4E4D4D"/>
          </a:solidFill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defTabSz="1200150">
              <a:lnSpc>
                <a:spcPct val="90000"/>
              </a:lnSpc>
              <a:spcBef>
                <a:spcPts val="600"/>
              </a:spcBef>
              <a:defRPr sz="2700">
                <a:solidFill>
                  <a:srgbClr val="FFFFFF"/>
                </a:solidFill>
              </a:defRPr>
            </a:pPr>
          </a:p>
        </p:txBody>
      </p:sp>
      <p:sp>
        <p:nvSpPr>
          <p:cNvPr id="240" name="Shape 240"/>
          <p:cNvSpPr/>
          <p:nvPr/>
        </p:nvSpPr>
        <p:spPr>
          <a:xfrm>
            <a:off x="2161110" y="1524134"/>
            <a:ext cx="104271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Operations</a:t>
            </a:r>
          </a:p>
        </p:txBody>
      </p:sp>
      <p:sp>
        <p:nvSpPr>
          <p:cNvPr id="241" name="Shape 241"/>
          <p:cNvSpPr/>
          <p:nvPr/>
        </p:nvSpPr>
        <p:spPr>
          <a:xfrm>
            <a:off x="2574773" y="3507763"/>
            <a:ext cx="95381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Pedagogy</a:t>
            </a:r>
          </a:p>
        </p:txBody>
      </p:sp>
      <p:sp>
        <p:nvSpPr>
          <p:cNvPr id="242" name="Shape 242"/>
          <p:cNvSpPr/>
          <p:nvPr/>
        </p:nvSpPr>
        <p:spPr>
          <a:xfrm>
            <a:off x="906418" y="2564222"/>
            <a:ext cx="110209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Psychology</a:t>
            </a:r>
          </a:p>
        </p:txBody>
      </p:sp>
      <p:sp>
        <p:nvSpPr>
          <p:cNvPr id="243" name="Shape 243"/>
          <p:cNvSpPr/>
          <p:nvPr/>
        </p:nvSpPr>
        <p:spPr>
          <a:xfrm>
            <a:off x="2772989" y="1944309"/>
            <a:ext cx="2207410" cy="998049"/>
          </a:xfrm>
          <a:prstGeom prst="rect">
            <a:avLst/>
          </a:prstGeom>
          <a:solidFill>
            <a:srgbClr val="FFFFFF">
              <a:alpha val="85098"/>
            </a:srgbClr>
          </a:solidFill>
          <a:ln w="28575">
            <a:solidFill>
              <a:srgbClr val="97AD3B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4" name="Shape 244"/>
          <p:cNvSpPr/>
          <p:nvPr/>
        </p:nvSpPr>
        <p:spPr>
          <a:xfrm>
            <a:off x="2757224" y="1912778"/>
            <a:ext cx="2122152" cy="999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Placement process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Student records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Advancement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Staff news &amp; meetings</a:t>
            </a:r>
          </a:p>
        </p:txBody>
      </p:sp>
      <p:sp>
        <p:nvSpPr>
          <p:cNvPr id="245" name="Shape 245"/>
          <p:cNvSpPr/>
          <p:nvPr/>
        </p:nvSpPr>
        <p:spPr>
          <a:xfrm>
            <a:off x="153114" y="3299445"/>
            <a:ext cx="1983235" cy="998049"/>
          </a:xfrm>
          <a:prstGeom prst="rect">
            <a:avLst/>
          </a:prstGeom>
          <a:solidFill>
            <a:srgbClr val="FFFFFF">
              <a:alpha val="85098"/>
            </a:srgbClr>
          </a:solidFill>
          <a:ln w="28575">
            <a:solidFill>
              <a:srgbClr val="03969C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6" name="Shape 246"/>
          <p:cNvSpPr/>
          <p:nvPr/>
        </p:nvSpPr>
        <p:spPr>
          <a:xfrm>
            <a:off x="153114" y="3261199"/>
            <a:ext cx="1945144" cy="99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Positive psychology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Working memory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Stress &amp; Anxiety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Stereotype threat</a:t>
            </a:r>
          </a:p>
        </p:txBody>
      </p:sp>
      <p:sp>
        <p:nvSpPr>
          <p:cNvPr id="247" name="Shape 247"/>
          <p:cNvSpPr/>
          <p:nvPr/>
        </p:nvSpPr>
        <p:spPr>
          <a:xfrm>
            <a:off x="2684635" y="4378409"/>
            <a:ext cx="2735201" cy="998049"/>
          </a:xfrm>
          <a:prstGeom prst="rect">
            <a:avLst/>
          </a:prstGeom>
          <a:solidFill>
            <a:srgbClr val="FFFFFF">
              <a:alpha val="85098"/>
            </a:srgbClr>
          </a:solidFill>
          <a:ln w="28575">
            <a:solidFill>
              <a:srgbClr val="811C32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8" name="Shape 248"/>
          <p:cNvSpPr/>
          <p:nvPr/>
        </p:nvSpPr>
        <p:spPr>
          <a:xfrm>
            <a:off x="2684635" y="4338825"/>
            <a:ext cx="2698017" cy="99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P/SAT, ACT &amp; SSAT content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Workbooks &amp; practice tests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Lesson planning</a:t>
            </a: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Roleplay &amp; teachbacks</a:t>
            </a:r>
          </a:p>
        </p:txBody>
      </p:sp>
      <p:grpSp>
        <p:nvGrpSpPr>
          <p:cNvPr id="253" name="Group 253"/>
          <p:cNvGrpSpPr/>
          <p:nvPr/>
        </p:nvGrpSpPr>
        <p:grpSpPr>
          <a:xfrm>
            <a:off x="5709229" y="1764977"/>
            <a:ext cx="546539" cy="594779"/>
            <a:chOff x="0" y="0"/>
            <a:chExt cx="546538" cy="594778"/>
          </a:xfrm>
        </p:grpSpPr>
        <p:sp>
          <p:nvSpPr>
            <p:cNvPr id="249" name="Shape 249"/>
            <p:cNvSpPr/>
            <p:nvPr/>
          </p:nvSpPr>
          <p:spPr>
            <a:xfrm>
              <a:off x="-1" y="101146"/>
              <a:ext cx="546540" cy="493632"/>
            </a:xfrm>
            <a:prstGeom prst="rect">
              <a:avLst/>
            </a:prstGeom>
            <a:solidFill>
              <a:srgbClr val="4E4D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0" name="Shape 250"/>
            <p:cNvSpPr/>
            <p:nvPr/>
          </p:nvSpPr>
          <p:spPr>
            <a:xfrm>
              <a:off x="31531" y="80690"/>
              <a:ext cx="483478" cy="482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1" name="Shape 251"/>
            <p:cNvSpPr/>
            <p:nvPr/>
          </p:nvSpPr>
          <p:spPr>
            <a:xfrm>
              <a:off x="31531" y="50322"/>
              <a:ext cx="483478" cy="179707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2" name="Shape 252"/>
            <p:cNvSpPr/>
            <p:nvPr/>
          </p:nvSpPr>
          <p:spPr>
            <a:xfrm>
              <a:off x="10510" y="-1"/>
              <a:ext cx="409015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1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JUN</a:t>
              </a:r>
            </a:p>
          </p:txBody>
        </p:sp>
      </p:grpSp>
      <p:grpSp>
        <p:nvGrpSpPr>
          <p:cNvPr id="258" name="Group 258"/>
          <p:cNvGrpSpPr/>
          <p:nvPr/>
        </p:nvGrpSpPr>
        <p:grpSpPr>
          <a:xfrm>
            <a:off x="5709229" y="3460687"/>
            <a:ext cx="546539" cy="594779"/>
            <a:chOff x="0" y="0"/>
            <a:chExt cx="546538" cy="594778"/>
          </a:xfrm>
        </p:grpSpPr>
        <p:sp>
          <p:nvSpPr>
            <p:cNvPr id="254" name="Shape 254"/>
            <p:cNvSpPr/>
            <p:nvPr/>
          </p:nvSpPr>
          <p:spPr>
            <a:xfrm>
              <a:off x="-1" y="101146"/>
              <a:ext cx="546540" cy="493632"/>
            </a:xfrm>
            <a:prstGeom prst="rect">
              <a:avLst/>
            </a:prstGeom>
            <a:solidFill>
              <a:srgbClr val="4E4D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5" name="Shape 255"/>
            <p:cNvSpPr/>
            <p:nvPr/>
          </p:nvSpPr>
          <p:spPr>
            <a:xfrm>
              <a:off x="31531" y="80690"/>
              <a:ext cx="483478" cy="482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6" name="Shape 256"/>
            <p:cNvSpPr/>
            <p:nvPr/>
          </p:nvSpPr>
          <p:spPr>
            <a:xfrm>
              <a:off x="31531" y="50322"/>
              <a:ext cx="483478" cy="179707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7" name="Shape 257"/>
            <p:cNvSpPr/>
            <p:nvPr/>
          </p:nvSpPr>
          <p:spPr>
            <a:xfrm>
              <a:off x="10509" y="-1"/>
              <a:ext cx="442800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1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AUG</a:t>
              </a:r>
            </a:p>
          </p:txBody>
        </p:sp>
      </p:grpSp>
      <p:sp>
        <p:nvSpPr>
          <p:cNvPr id="259" name="Shape 259"/>
          <p:cNvSpPr/>
          <p:nvPr/>
        </p:nvSpPr>
        <p:spPr>
          <a:xfrm>
            <a:off x="5875427" y="2443333"/>
            <a:ext cx="214733" cy="981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238"/>
                </a:moveTo>
                <a:lnTo>
                  <a:pt x="5400" y="19238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38"/>
                </a:lnTo>
                <a:lnTo>
                  <a:pt x="21600" y="19238"/>
                </a:lnTo>
                <a:lnTo>
                  <a:pt x="10800" y="21600"/>
                </a:lnTo>
                <a:close/>
              </a:path>
            </a:pathLst>
          </a:custGeom>
          <a:solidFill>
            <a:srgbClr val="4E4D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0" name="Shape 260"/>
          <p:cNvSpPr/>
          <p:nvPr/>
        </p:nvSpPr>
        <p:spPr>
          <a:xfrm>
            <a:off x="6696741" y="1797393"/>
            <a:ext cx="181051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Weekly 3 hr meetings</a:t>
            </a:r>
          </a:p>
        </p:txBody>
      </p:sp>
      <p:sp>
        <p:nvSpPr>
          <p:cNvPr id="261" name="Shape 261"/>
          <p:cNvSpPr/>
          <p:nvPr/>
        </p:nvSpPr>
        <p:spPr>
          <a:xfrm>
            <a:off x="6696741" y="2255553"/>
            <a:ext cx="231483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latin typeface="Poppins"/>
                <a:ea typeface="Poppins"/>
                <a:cs typeface="Poppins"/>
                <a:sym typeface="Poppins"/>
              </a:defRPr>
            </a:pPr>
            <a:r>
              <a:t>Lots of HW: average of 120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sz="1400">
                <a:latin typeface="Poppins"/>
                <a:ea typeface="Poppins"/>
                <a:cs typeface="Poppins"/>
                <a:sym typeface="Poppins"/>
              </a:defRPr>
            </a:pPr>
            <a:r>
              <a:t>hrs of training time</a:t>
            </a:r>
          </a:p>
        </p:txBody>
      </p:sp>
      <p:sp>
        <p:nvSpPr>
          <p:cNvPr id="262" name="Shape 262"/>
          <p:cNvSpPr/>
          <p:nvPr/>
        </p:nvSpPr>
        <p:spPr>
          <a:xfrm>
            <a:off x="6696741" y="2929154"/>
            <a:ext cx="2083902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latin typeface="Poppins"/>
                <a:ea typeface="Poppins"/>
                <a:cs typeface="Poppins"/>
                <a:sym typeface="Poppins"/>
              </a:defRPr>
            </a:pPr>
            <a:r>
              <a:t>Time is compensated at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sz="1400">
                <a:latin typeface="Poppins"/>
                <a:ea typeface="Poppins"/>
                <a:cs typeface="Poppins"/>
                <a:sym typeface="Poppins"/>
              </a:defRPr>
            </a:pPr>
            <a:r>
              <a:t>training rate of $15/hr</a:t>
            </a:r>
          </a:p>
        </p:txBody>
      </p:sp>
      <p:sp>
        <p:nvSpPr>
          <p:cNvPr id="263" name="Shape 263"/>
          <p:cNvSpPr/>
          <p:nvPr/>
        </p:nvSpPr>
        <p:spPr>
          <a:xfrm>
            <a:off x="6696741" y="3602756"/>
            <a:ext cx="207079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latin typeface="Poppins"/>
                <a:ea typeface="Poppins"/>
                <a:cs typeface="Poppins"/>
                <a:sym typeface="Poppins"/>
              </a:defRPr>
            </a:pPr>
            <a:r>
              <a:t>Not everyone completes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sz="1400">
                <a:latin typeface="Poppins"/>
                <a:ea typeface="Poppins"/>
                <a:cs typeface="Poppins"/>
                <a:sym typeface="Poppins"/>
              </a:defRPr>
            </a:pPr>
            <a:r>
              <a:t>the course</a:t>
            </a:r>
          </a:p>
        </p:txBody>
      </p:sp>
      <p:sp>
        <p:nvSpPr>
          <p:cNvPr id="264" name="Shape 264"/>
          <p:cNvSpPr/>
          <p:nvPr/>
        </p:nvSpPr>
        <p:spPr>
          <a:xfrm>
            <a:off x="4429266" y="1071085"/>
            <a:ext cx="410196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r>
              <a:t>Practice precedes perfection. —Oscar Wilde</a:t>
            </a:r>
          </a:p>
        </p:txBody>
      </p:sp>
      <p:sp>
        <p:nvSpPr>
          <p:cNvPr id="265" name="Shape 265"/>
          <p:cNvSpPr/>
          <p:nvPr/>
        </p:nvSpPr>
        <p:spPr>
          <a:xfrm>
            <a:off x="6687081" y="1887657"/>
            <a:ext cx="60013" cy="65997"/>
          </a:xfrm>
          <a:prstGeom prst="ellipse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266" name="Shape 266"/>
          <p:cNvSpPr/>
          <p:nvPr/>
        </p:nvSpPr>
        <p:spPr>
          <a:xfrm>
            <a:off x="6687081" y="2352514"/>
            <a:ext cx="60013" cy="65997"/>
          </a:xfrm>
          <a:prstGeom prst="ellipse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267" name="Shape 267"/>
          <p:cNvSpPr/>
          <p:nvPr/>
        </p:nvSpPr>
        <p:spPr>
          <a:xfrm>
            <a:off x="6687081" y="3017945"/>
            <a:ext cx="60013" cy="65997"/>
          </a:xfrm>
          <a:prstGeom prst="ellipse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268" name="Shape 268"/>
          <p:cNvSpPr/>
          <p:nvPr/>
        </p:nvSpPr>
        <p:spPr>
          <a:xfrm>
            <a:off x="6687081" y="3681784"/>
            <a:ext cx="60013" cy="65997"/>
          </a:xfrm>
          <a:prstGeom prst="ellipse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70875">
              <a:defRPr sz="15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EDF9F9"/>
      </a:lt1>
      <a:dk2>
        <a:srgbClr val="A7A7A7"/>
      </a:dk2>
      <a:lt2>
        <a:srgbClr val="535353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0000FF"/>
      </a:hlink>
      <a:folHlink>
        <a:srgbClr val="FF00FF"/>
      </a:folHlink>
    </a:clrScheme>
    <a:fontScheme name="Executiv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85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0000FF"/>
      </a:hlink>
      <a:folHlink>
        <a:srgbClr val="FF00FF"/>
      </a:folHlink>
    </a:clrScheme>
    <a:fontScheme name="Executiv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85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